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9" r:id="rId2"/>
    <p:sldMasterId id="2147483769" r:id="rId3"/>
  </p:sldMasterIdLst>
  <p:notesMasterIdLst>
    <p:notesMasterId r:id="rId28"/>
  </p:notesMasterIdLst>
  <p:handoutMasterIdLst>
    <p:handoutMasterId r:id="rId29"/>
  </p:handoutMasterIdLst>
  <p:sldIdLst>
    <p:sldId id="781" r:id="rId4"/>
    <p:sldId id="784" r:id="rId5"/>
    <p:sldId id="819" r:id="rId6"/>
    <p:sldId id="820" r:id="rId7"/>
    <p:sldId id="821" r:id="rId8"/>
    <p:sldId id="822" r:id="rId9"/>
    <p:sldId id="823" r:id="rId10"/>
    <p:sldId id="836" r:id="rId11"/>
    <p:sldId id="837" r:id="rId12"/>
    <p:sldId id="839" r:id="rId13"/>
    <p:sldId id="838" r:id="rId14"/>
    <p:sldId id="824" r:id="rId15"/>
    <p:sldId id="826" r:id="rId16"/>
    <p:sldId id="849" r:id="rId17"/>
    <p:sldId id="827" r:id="rId18"/>
    <p:sldId id="779" r:id="rId19"/>
    <p:sldId id="379" r:id="rId20"/>
    <p:sldId id="793" r:id="rId21"/>
    <p:sldId id="794" r:id="rId22"/>
    <p:sldId id="842" r:id="rId23"/>
    <p:sldId id="844" r:id="rId24"/>
    <p:sldId id="851" r:id="rId25"/>
    <p:sldId id="852" r:id="rId26"/>
    <p:sldId id="850" r:id="rId2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sthma - Disease and management" id="{7F4A80CE-2ECD-4B35-9FB1-C6D252885A68}">
          <p14:sldIdLst>
            <p14:sldId id="781"/>
            <p14:sldId id="784"/>
            <p14:sldId id="819"/>
            <p14:sldId id="820"/>
            <p14:sldId id="821"/>
            <p14:sldId id="822"/>
            <p14:sldId id="823"/>
            <p14:sldId id="836"/>
            <p14:sldId id="837"/>
            <p14:sldId id="839"/>
            <p14:sldId id="838"/>
            <p14:sldId id="824"/>
            <p14:sldId id="826"/>
            <p14:sldId id="849"/>
            <p14:sldId id="827"/>
            <p14:sldId id="779"/>
            <p14:sldId id="379"/>
            <p14:sldId id="793"/>
            <p14:sldId id="794"/>
            <p14:sldId id="842"/>
            <p14:sldId id="844"/>
            <p14:sldId id="851"/>
            <p14:sldId id="852"/>
            <p14:sldId id="850"/>
          </p14:sldIdLst>
        </p14:section>
      </p14:sectionLst>
    </p:ext>
    <p:ext uri="{EFAFB233-063F-42B5-8137-9DF3F51BA10A}">
      <p15:sldGuideLst xmlns:p15="http://schemas.microsoft.com/office/powerpoint/2012/main">
        <p15:guide id="1" orient="horz" pos="2341" userDrawn="1">
          <p15:clr>
            <a:srgbClr val="A4A3A4"/>
          </p15:clr>
        </p15:guide>
        <p15:guide id="2" pos="3840" userDrawn="1">
          <p15:clr>
            <a:srgbClr val="A4A3A4"/>
          </p15:clr>
        </p15:guide>
        <p15:guide id="3" orient="horz" pos="2818" userDrawn="1">
          <p15:clr>
            <a:srgbClr val="A4A3A4"/>
          </p15:clr>
        </p15:guide>
        <p15:guide id="4" orient="horz" pos="3566" userDrawn="1">
          <p15:clr>
            <a:srgbClr val="A4A3A4"/>
          </p15:clr>
        </p15:guide>
        <p15:guide id="5" orient="horz" pos="4133" userDrawn="1">
          <p15:clr>
            <a:srgbClr val="A4A3A4"/>
          </p15:clr>
        </p15:guide>
        <p15:guide id="6" orient="horz" pos="640" userDrawn="1">
          <p15:clr>
            <a:srgbClr val="A4A3A4"/>
          </p15:clr>
        </p15:guide>
        <p15:guide id="7" orient="horz" pos="1071" userDrawn="1">
          <p15:clr>
            <a:srgbClr val="A4A3A4"/>
          </p15:clr>
        </p15:guide>
        <p15:guide id="8" pos="3841" userDrawn="1">
          <p15:clr>
            <a:srgbClr val="A4A3A4"/>
          </p15:clr>
        </p15:guide>
        <p15:guide id="9" pos="4430" userDrawn="1">
          <p15:clr>
            <a:srgbClr val="A4A3A4"/>
          </p15:clr>
        </p15:guide>
        <p15:guide id="10" pos="5586" userDrawn="1">
          <p15:clr>
            <a:srgbClr val="A4A3A4"/>
          </p15:clr>
        </p15:guide>
        <p15:guide id="11" pos="4588" userDrawn="1">
          <p15:clr>
            <a:srgbClr val="A4A3A4"/>
          </p15:clr>
        </p15:guide>
        <p15:guide id="12" orient="horz" pos="981" userDrawn="1">
          <p15:clr>
            <a:srgbClr val="A4A3A4"/>
          </p15:clr>
        </p15:guide>
        <p15:guide id="13" pos="3842">
          <p15:clr>
            <a:srgbClr val="A4A3A4"/>
          </p15:clr>
        </p15:guide>
        <p15:guide id="14" pos="3845">
          <p15:clr>
            <a:srgbClr val="A4A3A4"/>
          </p15:clr>
        </p15:guide>
        <p15:guide id="15" orient="horz" pos="4286">
          <p15:clr>
            <a:srgbClr val="A4A3A4"/>
          </p15:clr>
        </p15:guide>
        <p15:guide id="16" orient="horz" pos="743">
          <p15:clr>
            <a:srgbClr val="A4A3A4"/>
          </p15:clr>
        </p15:guide>
        <p15:guide id="17" pos="60">
          <p15:clr>
            <a:srgbClr val="A4A3A4"/>
          </p15:clr>
        </p15:guide>
        <p15:guide id="18" pos="355">
          <p15:clr>
            <a:srgbClr val="A4A3A4"/>
          </p15:clr>
        </p15:guide>
        <p15:guide id="19" pos="3819">
          <p15:clr>
            <a:srgbClr val="A4A3A4"/>
          </p15:clr>
        </p15:guide>
      </p15:sldGuideLst>
    </p:ext>
    <p:ext uri="{2D200454-40CA-4A62-9FC3-DE9A4176ACB9}">
      <p15:notesGuideLst xmlns:p15="http://schemas.microsoft.com/office/powerpoint/2012/main">
        <p15:guide id="1" orient="horz" pos="3089" userDrawn="1">
          <p15:clr>
            <a:srgbClr val="A4A3A4"/>
          </p15:clr>
        </p15:guide>
        <p15:guide id="2" pos="2375" userDrawn="1">
          <p15:clr>
            <a:srgbClr val="A4A3A4"/>
          </p15:clr>
        </p15:guide>
        <p15:guide id="3" orient="horz" pos="3224"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jbv698" initials="Jacky" lastIdx="14" clrIdx="0"/>
  <p:cmAuthor id="1" name="kbwk048" initials="k" lastIdx="13" clrIdx="1"/>
  <p:cmAuthor id="2" name="TBWA\UKGroup IT" initials="" lastIdx="3" clrIdx="2"/>
  <p:cmAuthor id="3" name="Pinkerton, Stuart (Hays)" initials="PS(" lastIdx="68" clrIdx="3">
    <p:extLst/>
  </p:cmAuthor>
  <p:cmAuthor id="4" name="Seymour, Charlotte (LDN-VHC)" initials="SC" lastIdx="1" clrIdx="4"/>
  <p:cmAuthor id="5" name="Laura Evans" initials="LE" lastIdx="12" clrIdx="5"/>
  <p:cmAuthor id="6" name="maya morris" initials="mmm" lastIdx="2" clrIdx="6"/>
  <p:cmAuthor id="7" name="Naya" initials="IP" lastIdx="1" clrIdx="7"/>
  <p:cmAuthor id="8" name="Wastling, Sophieanne, Springer Healthcare UK" initials="WSSHU" lastIdx="2" clrIdx="8"/>
  <p:cmAuthor id="9" name="De Blas, Miguel Angel" initials="DBMA" lastIdx="2" clrIdx="9">
    <p:extLst/>
  </p:cmAuthor>
  <p:cmAuthor id="10" name="Davis, Sean" initials="DS" lastIdx="11" clrIdx="10">
    <p:extLst/>
  </p:cmAuthor>
  <p:cmAuthor id="11" name="Bell, John P" initials="BJP" lastIdx="16" clrIdx="11">
    <p:extLst/>
  </p:cmAuthor>
  <p:cmAuthor id="12" name="Gustafson, Per" initials="GP" lastIdx="29" clrIdx="12">
    <p:extLst/>
  </p:cmAuthor>
  <p:cmAuthor id="13" name="inScience, Ash" initials="AD" lastIdx="5" clrIdx="13">
    <p:extLst/>
  </p:cmAuthor>
  <p:cmAuthor id="14" name="Quinones, Herson" initials="QH" lastIdx="3" clrIdx="14">
    <p:extLst/>
  </p:cmAuthor>
  <p:cmAuthor id="15" name="Swanson, Lisa, Springer Healthcare UK" initials="SLSHU" lastIdx="98" clrIdx="15"/>
  <p:cmAuthor id="16" name="inScience " initials="iSC" lastIdx="14" clrIdx="1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C1C1"/>
    <a:srgbClr val="1F497D"/>
    <a:srgbClr val="0000FF"/>
    <a:srgbClr val="5C5C5C"/>
    <a:srgbClr val="FF99FF"/>
    <a:srgbClr val="990033"/>
    <a:srgbClr val="9900CC"/>
    <a:srgbClr val="00A33D"/>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7CF97-3BF7-4257-BC33-44300945F24B}" v="1034" dt="2019-03-12T14:06:13.908"/>
    <p1510:client id="{F9DD591C-D379-49E4-BA0E-43692D588C46}" v="1" dt="2019-03-13T07:13:29.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714" autoAdjust="0"/>
    <p:restoredTop sz="68873" autoAdjust="0"/>
  </p:normalViewPr>
  <p:slideViewPr>
    <p:cSldViewPr snapToGrid="0" snapToObjects="1" showGuides="1">
      <p:cViewPr varScale="1">
        <p:scale>
          <a:sx n="63" d="100"/>
          <a:sy n="63" d="100"/>
        </p:scale>
        <p:origin x="1080" y="52"/>
      </p:cViewPr>
      <p:guideLst>
        <p:guide orient="horz" pos="2341"/>
        <p:guide pos="3840"/>
        <p:guide orient="horz" pos="2818"/>
        <p:guide orient="horz" pos="3566"/>
        <p:guide orient="horz" pos="4133"/>
        <p:guide orient="horz" pos="640"/>
        <p:guide orient="horz" pos="1071"/>
        <p:guide pos="3841"/>
        <p:guide pos="4430"/>
        <p:guide pos="5586"/>
        <p:guide pos="4588"/>
        <p:guide orient="horz" pos="981"/>
        <p:guide pos="3842"/>
        <p:guide pos="3845"/>
        <p:guide orient="horz" pos="4286"/>
        <p:guide orient="horz" pos="743"/>
        <p:guide pos="60"/>
        <p:guide pos="355"/>
        <p:guide pos="3819"/>
      </p:guideLst>
    </p:cSldViewPr>
  </p:slideViewPr>
  <p:outlineViewPr>
    <p:cViewPr>
      <p:scale>
        <a:sx n="33" d="100"/>
        <a:sy n="33" d="100"/>
      </p:scale>
      <p:origin x="12" y="41964"/>
    </p:cViewPr>
  </p:outlineViewPr>
  <p:notesTextViewPr>
    <p:cViewPr>
      <p:scale>
        <a:sx n="100" d="100"/>
        <a:sy n="100" d="100"/>
      </p:scale>
      <p:origin x="0" y="0"/>
    </p:cViewPr>
  </p:notesTextViewPr>
  <p:sorterViewPr>
    <p:cViewPr varScale="1">
      <p:scale>
        <a:sx n="1" d="1"/>
        <a:sy n="1" d="1"/>
      </p:scale>
      <p:origin x="0" y="-8204"/>
    </p:cViewPr>
  </p:sorterViewPr>
  <p:notesViewPr>
    <p:cSldViewPr snapToGrid="0" snapToObjects="1">
      <p:cViewPr>
        <p:scale>
          <a:sx n="110" d="100"/>
          <a:sy n="110" d="100"/>
        </p:scale>
        <p:origin x="-2442" y="1518"/>
      </p:cViewPr>
      <p:guideLst>
        <p:guide orient="horz" pos="3089"/>
        <p:guide pos="2375"/>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nova, Petya" userId="5a3d3faf-330b-4942-bd69-415b4cebe312" providerId="ADAL" clId="{F9DD591C-D379-49E4-BA0E-43692D588C46}"/>
    <pc:docChg chg="delSld modSection">
      <pc:chgData name="Lukanova, Petya" userId="5a3d3faf-330b-4942-bd69-415b4cebe312" providerId="ADAL" clId="{F9DD591C-D379-49E4-BA0E-43692D588C46}" dt="2019-03-13T07:13:29.496" v="0" actId="2696"/>
      <pc:docMkLst>
        <pc:docMk/>
      </pc:docMkLst>
      <pc:sldChg chg="del">
        <pc:chgData name="Lukanova, Petya" userId="5a3d3faf-330b-4942-bd69-415b4cebe312" providerId="ADAL" clId="{F9DD591C-D379-49E4-BA0E-43692D588C46}" dt="2019-03-13T07:13:29.496" v="0" actId="2696"/>
        <pc:sldMkLst>
          <pc:docMk/>
          <pc:sldMk cId="2616861052" sldId="80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3-32EC-435D-ADC4-A93AD8B56E48}"/>
              </c:ext>
            </c:extLst>
          </c:dPt>
          <c:dPt>
            <c:idx val="2"/>
            <c:invertIfNegative val="0"/>
            <c:bubble3D val="0"/>
            <c:spPr>
              <a:solidFill>
                <a:srgbClr val="B4DE86"/>
              </a:solidFill>
              <a:ln>
                <a:noFill/>
              </a:ln>
              <a:effectLst/>
            </c:spPr>
            <c:extLst>
              <c:ext xmlns:c16="http://schemas.microsoft.com/office/drawing/2014/chart" uri="{C3380CC4-5D6E-409C-BE32-E72D297353CC}">
                <c16:uniqueId val="{00000004-32EC-435D-ADC4-A93AD8B56E48}"/>
              </c:ext>
            </c:extLst>
          </c:dPt>
          <c:dPt>
            <c:idx val="4"/>
            <c:invertIfNegative val="0"/>
            <c:bubble3D val="0"/>
            <c:spPr>
              <a:solidFill>
                <a:srgbClr val="00B0F0"/>
              </a:solidFill>
              <a:ln>
                <a:noFill/>
              </a:ln>
              <a:effectLst/>
            </c:spPr>
            <c:extLst>
              <c:ext xmlns:c16="http://schemas.microsoft.com/office/drawing/2014/chart" uri="{C3380CC4-5D6E-409C-BE32-E72D297353CC}">
                <c16:uniqueId val="{00000005-32EC-435D-ADC4-A93AD8B56E48}"/>
              </c:ext>
            </c:extLst>
          </c:dPt>
          <c:dPt>
            <c:idx val="5"/>
            <c:invertIfNegative val="0"/>
            <c:bubble3D val="0"/>
            <c:spPr>
              <a:solidFill>
                <a:srgbClr val="0000FF"/>
              </a:solidFill>
              <a:ln>
                <a:noFill/>
              </a:ln>
              <a:effectLst/>
            </c:spPr>
            <c:extLst>
              <c:ext xmlns:c16="http://schemas.microsoft.com/office/drawing/2014/chart" uri="{C3380CC4-5D6E-409C-BE32-E72D297353CC}">
                <c16:uniqueId val="{00000006-32EC-435D-ADC4-A93AD8B56E48}"/>
              </c:ext>
            </c:extLst>
          </c:dPt>
          <c:dPt>
            <c:idx val="7"/>
            <c:invertIfNegative val="0"/>
            <c:bubble3D val="0"/>
            <c:spPr>
              <a:solidFill>
                <a:srgbClr val="663300"/>
              </a:solidFill>
              <a:ln>
                <a:noFill/>
              </a:ln>
              <a:effectLst/>
            </c:spPr>
            <c:extLst>
              <c:ext xmlns:c16="http://schemas.microsoft.com/office/drawing/2014/chart" uri="{C3380CC4-5D6E-409C-BE32-E72D297353CC}">
                <c16:uniqueId val="{00000007-32EC-435D-ADC4-A93AD8B56E48}"/>
              </c:ext>
            </c:extLst>
          </c:dPt>
          <c:dPt>
            <c:idx val="8"/>
            <c:invertIfNegative val="0"/>
            <c:bubble3D val="0"/>
            <c:spPr>
              <a:solidFill>
                <a:srgbClr val="C06000"/>
              </a:solidFill>
              <a:ln>
                <a:noFill/>
              </a:ln>
              <a:effectLst/>
            </c:spPr>
            <c:extLst>
              <c:ext xmlns:c16="http://schemas.microsoft.com/office/drawing/2014/chart" uri="{C3380CC4-5D6E-409C-BE32-E72D297353CC}">
                <c16:uniqueId val="{00000008-32EC-435D-ADC4-A93AD8B56E48}"/>
              </c:ext>
            </c:extLst>
          </c:dPt>
          <c:cat>
            <c:strRef>
              <c:f>Sheet1!$A$2:$A$10</c:f>
              <c:strCache>
                <c:ptCount val="9"/>
                <c:pt idx="0">
                  <c:v>Final primary care review before death</c:v>
                </c:pt>
                <c:pt idx="1">
                  <c:v>Assessment of recent asthma control</c:v>
                </c:pt>
                <c:pt idx="2">
                  <c:v>Assessment of adherence to medical advice</c:v>
                </c:pt>
                <c:pt idx="3">
                  <c:v>Patients for whom number of SABA prescriptions in year leading to death was known</c:v>
                </c:pt>
                <c:pt idx="4">
                  <c:v>More than 12 SABA prescriptions</c:v>
                </c:pt>
                <c:pt idx="5">
                  <c:v>More than 50 SABA prescriptions</c:v>
                </c:pt>
                <c:pt idx="6">
                  <c:v>Patients for whom number of reliever prescriptions in year leading to death was known</c:v>
                </c:pt>
                <c:pt idx="7">
                  <c:v>Fewer than 12 prescriptions</c:v>
                </c:pt>
                <c:pt idx="8">
                  <c:v>Fewer than 4 prescriptions</c:v>
                </c:pt>
              </c:strCache>
            </c:strRef>
          </c:cat>
          <c:val>
            <c:numRef>
              <c:f>Sheet1!$B$2:$B$10</c:f>
              <c:numCache>
                <c:formatCode>General</c:formatCode>
                <c:ptCount val="9"/>
                <c:pt idx="1">
                  <c:v>19</c:v>
                </c:pt>
                <c:pt idx="2">
                  <c:v>29</c:v>
                </c:pt>
                <c:pt idx="4">
                  <c:v>39</c:v>
                </c:pt>
                <c:pt idx="5">
                  <c:v>4</c:v>
                </c:pt>
                <c:pt idx="7">
                  <c:v>80</c:v>
                </c:pt>
                <c:pt idx="8">
                  <c:v>38</c:v>
                </c:pt>
              </c:numCache>
            </c:numRef>
          </c:val>
          <c:extLst>
            <c:ext xmlns:c16="http://schemas.microsoft.com/office/drawing/2014/chart" uri="{C3380CC4-5D6E-409C-BE32-E72D297353CC}">
              <c16:uniqueId val="{00000000-32EC-435D-ADC4-A93AD8B56E48}"/>
            </c:ext>
          </c:extLst>
        </c:ser>
        <c:dLbls>
          <c:showLegendKey val="0"/>
          <c:showVal val="0"/>
          <c:showCatName val="0"/>
          <c:showSerName val="0"/>
          <c:showPercent val="0"/>
          <c:showBubbleSize val="0"/>
        </c:dLbls>
        <c:gapWidth val="36"/>
        <c:overlap val="-7"/>
        <c:axId val="196118784"/>
        <c:axId val="196128768"/>
      </c:barChart>
      <c:catAx>
        <c:axId val="196118784"/>
        <c:scaling>
          <c:orientation val="maxMin"/>
        </c:scaling>
        <c:delete val="1"/>
        <c:axPos val="l"/>
        <c:numFmt formatCode="General" sourceLinked="1"/>
        <c:majorTickMark val="none"/>
        <c:minorTickMark val="none"/>
        <c:tickLblPos val="none"/>
        <c:crossAx val="196128768"/>
        <c:crosses val="autoZero"/>
        <c:auto val="1"/>
        <c:lblAlgn val="ctr"/>
        <c:lblOffset val="100"/>
        <c:noMultiLvlLbl val="0"/>
      </c:catAx>
      <c:valAx>
        <c:axId val="196128768"/>
        <c:scaling>
          <c:orientation val="minMax"/>
        </c:scaling>
        <c:delete val="0"/>
        <c:axPos val="t"/>
        <c:majorGridlines>
          <c:spPr>
            <a:ln w="9525" cap="flat" cmpd="sng" algn="ctr">
              <a:no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bg-BG"/>
          </a:p>
        </c:txPr>
        <c:crossAx val="1961187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bg-BG"/>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4" cy="511731"/>
          </a:xfrm>
          <a:prstGeom prst="rect">
            <a:avLst/>
          </a:prstGeom>
        </p:spPr>
        <p:txBody>
          <a:bodyPr vert="horz" lIns="94755" tIns="47378" rIns="94755" bIns="47378" rtlCol="0"/>
          <a:lstStyle>
            <a:lvl1pPr algn="l">
              <a:defRPr sz="1200"/>
            </a:lvl1pPr>
          </a:lstStyle>
          <a:p>
            <a:endParaRPr lang="en-US" dirty="0"/>
          </a:p>
        </p:txBody>
      </p:sp>
      <p:sp>
        <p:nvSpPr>
          <p:cNvPr id="3" name="Date Placeholder 2"/>
          <p:cNvSpPr>
            <a:spLocks noGrp="1"/>
          </p:cNvSpPr>
          <p:nvPr>
            <p:ph type="dt" sz="quarter" idx="1"/>
          </p:nvPr>
        </p:nvSpPr>
        <p:spPr>
          <a:xfrm>
            <a:off x="4021296" y="1"/>
            <a:ext cx="3076364" cy="511731"/>
          </a:xfrm>
          <a:prstGeom prst="rect">
            <a:avLst/>
          </a:prstGeom>
        </p:spPr>
        <p:txBody>
          <a:bodyPr vert="horz" lIns="94755" tIns="47378" rIns="94755" bIns="47378" rtlCol="0"/>
          <a:lstStyle>
            <a:lvl1pPr algn="r">
              <a:defRPr sz="1200"/>
            </a:lvl1pPr>
          </a:lstStyle>
          <a:p>
            <a:fld id="{74A85AF9-2B31-7248-B452-A84E242F8FB7}" type="datetimeFigureOut">
              <a:rPr lang="en-US" smtClean="0"/>
              <a:pPr/>
              <a:t>3/13/2019</a:t>
            </a:fld>
            <a:endParaRPr lang="en-US" dirty="0"/>
          </a:p>
        </p:txBody>
      </p:sp>
      <p:sp>
        <p:nvSpPr>
          <p:cNvPr id="4" name="Footer Placeholder 3"/>
          <p:cNvSpPr>
            <a:spLocks noGrp="1"/>
          </p:cNvSpPr>
          <p:nvPr>
            <p:ph type="ftr" sz="quarter" idx="2"/>
          </p:nvPr>
        </p:nvSpPr>
        <p:spPr>
          <a:xfrm>
            <a:off x="2" y="9721106"/>
            <a:ext cx="3076364" cy="511731"/>
          </a:xfrm>
          <a:prstGeom prst="rect">
            <a:avLst/>
          </a:prstGeom>
        </p:spPr>
        <p:txBody>
          <a:bodyPr vert="horz" lIns="94755" tIns="47378" rIns="94755" bIns="47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6" y="9721106"/>
            <a:ext cx="3076364" cy="511731"/>
          </a:xfrm>
          <a:prstGeom prst="rect">
            <a:avLst/>
          </a:prstGeom>
        </p:spPr>
        <p:txBody>
          <a:bodyPr vert="horz" lIns="94755" tIns="47378" rIns="94755" bIns="47378" rtlCol="0" anchor="b"/>
          <a:lstStyle>
            <a:lvl1pPr algn="r">
              <a:defRPr sz="1200"/>
            </a:lvl1pPr>
          </a:lstStyle>
          <a:p>
            <a:fld id="{DE8B2646-7B8D-FD44-BB51-98FA5B6982AA}" type="slidenum">
              <a:rPr lang="en-US" smtClean="0"/>
              <a:pPr/>
              <a:t>‹#›</a:t>
            </a:fld>
            <a:endParaRPr lang="en-US" dirty="0"/>
          </a:p>
        </p:txBody>
      </p:sp>
    </p:spTree>
    <p:extLst>
      <p:ext uri="{BB962C8B-B14F-4D97-AF65-F5344CB8AC3E}">
        <p14:creationId xmlns:p14="http://schemas.microsoft.com/office/powerpoint/2010/main" val="3156798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4" cy="511731"/>
          </a:xfrm>
          <a:prstGeom prst="rect">
            <a:avLst/>
          </a:prstGeom>
        </p:spPr>
        <p:txBody>
          <a:bodyPr vert="horz" lIns="94755" tIns="47378" rIns="94755" bIns="47378" rtlCol="0"/>
          <a:lstStyle>
            <a:lvl1pPr algn="l">
              <a:defRPr sz="1200"/>
            </a:lvl1pPr>
          </a:lstStyle>
          <a:p>
            <a:endParaRPr lang="en-US" dirty="0"/>
          </a:p>
        </p:txBody>
      </p:sp>
      <p:sp>
        <p:nvSpPr>
          <p:cNvPr id="3" name="Date Placeholder 2"/>
          <p:cNvSpPr>
            <a:spLocks noGrp="1"/>
          </p:cNvSpPr>
          <p:nvPr>
            <p:ph type="dt" idx="1"/>
          </p:nvPr>
        </p:nvSpPr>
        <p:spPr>
          <a:xfrm>
            <a:off x="4021296" y="1"/>
            <a:ext cx="3076364" cy="511731"/>
          </a:xfrm>
          <a:prstGeom prst="rect">
            <a:avLst/>
          </a:prstGeom>
        </p:spPr>
        <p:txBody>
          <a:bodyPr vert="horz" lIns="94755" tIns="47378" rIns="94755" bIns="47378" rtlCol="0"/>
          <a:lstStyle>
            <a:lvl1pPr algn="r">
              <a:defRPr sz="1200"/>
            </a:lvl1pPr>
          </a:lstStyle>
          <a:p>
            <a:fld id="{524E3CF4-B37E-0B4F-BC49-FE39F60288E5}" type="datetimeFigureOut">
              <a:rPr lang="en-US" smtClean="0"/>
              <a:pPr/>
              <a:t>3/13/2019</a:t>
            </a:fld>
            <a:endParaRPr lang="en-US" dirty="0"/>
          </a:p>
        </p:txBody>
      </p:sp>
      <p:sp>
        <p:nvSpPr>
          <p:cNvPr id="4" name="Slide Image Placeholder 3"/>
          <p:cNvSpPr>
            <a:spLocks noGrp="1" noRot="1" noChangeAspect="1"/>
          </p:cNvSpPr>
          <p:nvPr>
            <p:ph type="sldImg" idx="2"/>
          </p:nvPr>
        </p:nvSpPr>
        <p:spPr>
          <a:xfrm>
            <a:off x="136525" y="766763"/>
            <a:ext cx="6826250" cy="3840162"/>
          </a:xfrm>
          <a:prstGeom prst="rect">
            <a:avLst/>
          </a:prstGeom>
          <a:noFill/>
          <a:ln w="12700">
            <a:solidFill>
              <a:prstClr val="black"/>
            </a:solidFill>
          </a:ln>
        </p:spPr>
        <p:txBody>
          <a:bodyPr vert="horz" lIns="94755" tIns="47378" rIns="94755" bIns="47378" rtlCol="0" anchor="ctr"/>
          <a:lstStyle/>
          <a:p>
            <a:endParaRPr lang="en-US"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5" tIns="47378" rIns="94755" bIns="4737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721106"/>
            <a:ext cx="3076364" cy="511731"/>
          </a:xfrm>
          <a:prstGeom prst="rect">
            <a:avLst/>
          </a:prstGeom>
        </p:spPr>
        <p:txBody>
          <a:bodyPr vert="horz" lIns="94755" tIns="47378" rIns="94755" bIns="47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6" y="9721106"/>
            <a:ext cx="3076364" cy="511731"/>
          </a:xfrm>
          <a:prstGeom prst="rect">
            <a:avLst/>
          </a:prstGeom>
        </p:spPr>
        <p:txBody>
          <a:bodyPr vert="horz" lIns="94755" tIns="47378" rIns="94755" bIns="47378" rtlCol="0" anchor="b"/>
          <a:lstStyle>
            <a:lvl1pPr algn="r">
              <a:defRPr sz="1200"/>
            </a:lvl1pPr>
          </a:lstStyle>
          <a:p>
            <a:fld id="{196F5829-4DE8-5B49-8812-DA42F4EBEE25}" type="slidenum">
              <a:rPr lang="en-US" smtClean="0"/>
              <a:pPr/>
              <a:t>‹#›</a:t>
            </a:fld>
            <a:endParaRPr lang="en-US" dirty="0"/>
          </a:p>
        </p:txBody>
      </p:sp>
    </p:spTree>
    <p:extLst>
      <p:ext uri="{BB962C8B-B14F-4D97-AF65-F5344CB8AC3E}">
        <p14:creationId xmlns:p14="http://schemas.microsoft.com/office/powerpoint/2010/main" val="4109993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F5829-4DE8-5B49-8812-DA42F4EBEE2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148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16572EA-E68F-4FB8-B5FC-914570ACEB77}" type="slidenum">
              <a:rPr lang="bg-BG" smtClean="0"/>
              <a:pPr/>
              <a:t>3</a:t>
            </a:fld>
            <a:endParaRPr lang="bg-BG"/>
          </a:p>
        </p:txBody>
      </p:sp>
      <p:sp>
        <p:nvSpPr>
          <p:cNvPr id="153603" name="Rectangle 2"/>
          <p:cNvSpPr>
            <a:spLocks noGrp="1" noRot="1" noChangeAspect="1" noChangeArrowheads="1" noTextEdit="1"/>
          </p:cNvSpPr>
          <p:nvPr>
            <p:ph type="sldImg"/>
          </p:nvPr>
        </p:nvSpPr>
        <p:spPr>
          <a:xfrm>
            <a:off x="141288" y="768350"/>
            <a:ext cx="6819900" cy="3836988"/>
          </a:xfrm>
          <a:ln/>
        </p:spPr>
      </p:sp>
      <p:sp>
        <p:nvSpPr>
          <p:cNvPr id="153604" name="Rectangle 3"/>
          <p:cNvSpPr>
            <a:spLocks noGrp="1" noChangeArrowheads="1"/>
          </p:cNvSpPr>
          <p:nvPr>
            <p:ph type="body" idx="1"/>
          </p:nvPr>
        </p:nvSpPr>
        <p:spPr>
          <a:xfrm>
            <a:off x="946574" y="4861441"/>
            <a:ext cx="5206153" cy="4605576"/>
          </a:xfrm>
          <a:noFill/>
          <a:ln/>
        </p:spPr>
        <p:txBody>
          <a:bodyPr/>
          <a:lstStyle/>
          <a:p>
            <a:pPr eaLnBrk="1" hangingPunct="1"/>
            <a:r>
              <a:rPr lang="en-GB"/>
              <a:t> Figure 3.   Representation of airways in the normal lung (left) and in asthma</a:t>
            </a:r>
          </a:p>
          <a:p>
            <a:pPr eaLnBrk="1" hangingPunct="1"/>
            <a:r>
              <a:rPr lang="en-GB"/>
              <a:t>                                 (right), demonstrating the thickening of the airway wall in asthma due to injury,</a:t>
            </a:r>
          </a:p>
          <a:p>
            <a:pPr eaLnBrk="1" hangingPunct="1"/>
            <a:r>
              <a:rPr lang="en-GB"/>
              <a:t>                                 chronic inflammation, and remodeling of epithelium and subepithelial tissue. The</a:t>
            </a:r>
          </a:p>
          <a:p>
            <a:pPr eaLnBrk="1" hangingPunct="1"/>
            <a:r>
              <a:rPr lang="en-GB"/>
              <a:t>                                 result is encroachment of the airway lumen and a marked increase in resistance</a:t>
            </a:r>
          </a:p>
          <a:p>
            <a:pPr eaLnBrk="1" hangingPunct="1"/>
            <a:r>
              <a:rPr lang="en-GB"/>
              <a:t>                                 to airflow.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680FF45-4466-4C65-B967-37CB407A3F7E}" type="slidenum">
              <a:rPr lang="bg-BG" smtClean="0"/>
              <a:pPr/>
              <a:t>4</a:t>
            </a:fld>
            <a:endParaRPr lang="bg-BG"/>
          </a:p>
        </p:txBody>
      </p:sp>
      <p:sp>
        <p:nvSpPr>
          <p:cNvPr id="154627" name="Rectangle 2"/>
          <p:cNvSpPr>
            <a:spLocks noGrp="1" noRot="1" noChangeAspect="1" noChangeArrowheads="1" noTextEdit="1"/>
          </p:cNvSpPr>
          <p:nvPr>
            <p:ph type="sldImg"/>
          </p:nvPr>
        </p:nvSpPr>
        <p:spPr>
          <a:xfrm>
            <a:off x="138113" y="765175"/>
            <a:ext cx="6823075" cy="3838575"/>
          </a:xfrm>
          <a:ln/>
        </p:spPr>
      </p:sp>
      <p:sp>
        <p:nvSpPr>
          <p:cNvPr id="154628" name="Rectangle 3"/>
          <p:cNvSpPr>
            <a:spLocks noGrp="1" noChangeArrowheads="1"/>
          </p:cNvSpPr>
          <p:nvPr>
            <p:ph type="body" idx="1"/>
          </p:nvPr>
        </p:nvSpPr>
        <p:spPr>
          <a:xfrm>
            <a:off x="949860" y="4863219"/>
            <a:ext cx="5201224" cy="4605576"/>
          </a:xfrm>
          <a:noFill/>
          <a:ln/>
        </p:spPr>
        <p:txBody>
          <a:bodyPr lIns="98951" tIns="49475" rIns="98951" bIns="49475"/>
          <a:lstStyle/>
          <a:p>
            <a:pPr marL="240741" indent="-240741">
              <a:buFontTx/>
              <a:buChar char="•"/>
            </a:pPr>
            <a:r>
              <a:rPr lang="en-US" sz="1700" dirty="0" err="1"/>
              <a:t>Bronchoscopic</a:t>
            </a:r>
            <a:r>
              <a:rPr lang="en-US" sz="1700" dirty="0"/>
              <a:t> view of an airway before and </a:t>
            </a:r>
            <a:br>
              <a:rPr lang="en-US" sz="1700" dirty="0"/>
            </a:br>
            <a:r>
              <a:rPr lang="en-US" sz="1700" dirty="0"/>
              <a:t>10 minutes after allergen challenge.</a:t>
            </a:r>
          </a:p>
          <a:p>
            <a:pPr marL="240741" indent="-240741">
              <a:buFontTx/>
              <a:buChar char="•"/>
            </a:pPr>
            <a:r>
              <a:rPr lang="en-US" sz="1700" dirty="0"/>
              <a:t>Following allergen challenge, the airway lumen rapidly and markedly narrows.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0EA0D77-F774-46F9-A010-5CD1B6ACC577}" type="slidenum">
              <a:rPr lang="bg-BG" smtClean="0"/>
              <a:pPr/>
              <a:t>9</a:t>
            </a:fld>
            <a:endParaRPr lang="bg-BG"/>
          </a:p>
        </p:txBody>
      </p:sp>
      <p:sp>
        <p:nvSpPr>
          <p:cNvPr id="181251" name="Rectangle 2"/>
          <p:cNvSpPr>
            <a:spLocks noGrp="1" noRot="1" noChangeAspect="1" noChangeArrowheads="1" noTextEdit="1"/>
          </p:cNvSpPr>
          <p:nvPr>
            <p:ph type="sldImg"/>
          </p:nvPr>
        </p:nvSpPr>
        <p:spPr>
          <a:xfrm>
            <a:off x="144463" y="765175"/>
            <a:ext cx="6824662" cy="3840163"/>
          </a:xfrm>
          <a:ln/>
        </p:spPr>
      </p:sp>
      <p:sp>
        <p:nvSpPr>
          <p:cNvPr id="181252" name="Rectangle 3"/>
          <p:cNvSpPr>
            <a:spLocks noGrp="1" noChangeArrowheads="1"/>
          </p:cNvSpPr>
          <p:nvPr>
            <p:ph type="body" idx="1"/>
          </p:nvPr>
        </p:nvSpPr>
        <p:spPr>
          <a:xfrm>
            <a:off x="944931" y="4861441"/>
            <a:ext cx="5209440" cy="4607353"/>
          </a:xfrm>
          <a:noFill/>
          <a:ln/>
        </p:spPr>
        <p:txBody>
          <a:bodyPr lIns="100602" tIns="50301" rIns="100602" bIns="50301"/>
          <a:lstStyle/>
          <a:p>
            <a:pPr eaLnBrk="1" hangingPunct="1"/>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Patients:</a:t>
            </a:r>
          </a:p>
          <a:p>
            <a:r>
              <a:rPr lang="en-GB" b="0" u="none" dirty="0"/>
              <a:t>This survey was conducted among individuals aged 18–50 years who confirmed that they had been diagnosed with asthma by a doctor, had at least two prescriptions for asthma in the previous 2 years and used social media. Respondents who had participated in market research surveys within the previous 3 months were excluded.</a:t>
            </a:r>
          </a:p>
          <a:p>
            <a:endParaRPr lang="en-GB" b="0" u="none" dirty="0"/>
          </a:p>
          <a:p>
            <a:r>
              <a:rPr lang="en-GB" b="0" u="none" dirty="0"/>
              <a:t>The survey population was drawn from validated consumer panels, which were mainly recruited online (Watermelon Research, London, UK). In Norway and Finland, recruitment was supplemented by press advertising. Approximately 590,740 members of the general public (regardless of asthma status) who had previously registered on consumer panels and had agreed to take part in market research were sent an e-mail inviting them to participate. The invitation described the survey as ‘health related’, but did not mention asthma. Those who clicked the link to start the questionnaire were asked screening questions to ensure that they had asthma and met the other inclusion criteria); eligible participants were then able to complete the full questionnaire. Upon completion of the survey, respondents immediately received a reward in a points-based incentive scheme. Of the 88,611 individuals who responded, the first 38,894 were excluded as soon as they failed a screening question; the process was subsequently amended to streamline recruitment and enrolment, and all other respondents (n = 49,717) answered all screening questions before being excluded; this technical amendment did not affect the outcome of the screening. The target survey population was 8,000; this sample size was chosen to provide a sufficiently large and robust population across the different countries. Additional respondents were not recruited once this number was achieved.</a:t>
            </a:r>
          </a:p>
          <a:p>
            <a:endParaRPr lang="en-GB" b="1" u="none" dirty="0"/>
          </a:p>
          <a:p>
            <a:r>
              <a:rPr lang="en-GB" b="0" u="none" dirty="0"/>
              <a:t>Examples of reasons why patients did not meet</a:t>
            </a:r>
            <a:r>
              <a:rPr lang="en-GB" b="0" u="none" baseline="0" dirty="0"/>
              <a:t> criteria:</a:t>
            </a:r>
          </a:p>
          <a:p>
            <a:pPr marL="761598" lvl="1" indent="-292922">
              <a:buFont typeface="Arial" pitchFamily="34" charset="0"/>
              <a:buChar char="•"/>
            </a:pPr>
            <a:r>
              <a:rPr lang="en-GB" dirty="0"/>
              <a:t>Did not have asthma (n=68,479)</a:t>
            </a:r>
          </a:p>
          <a:p>
            <a:pPr marL="761598" lvl="1" indent="-292922">
              <a:buFont typeface="Arial" pitchFamily="34" charset="0"/>
              <a:buChar char="•"/>
            </a:pPr>
            <a:r>
              <a:rPr lang="en-GB" dirty="0"/>
              <a:t>Fewer than 2 prescriptions (n=68,479)</a:t>
            </a:r>
          </a:p>
          <a:p>
            <a:pPr marL="761598" lvl="1" indent="-292922">
              <a:buFont typeface="Arial" pitchFamily="34" charset="0"/>
              <a:buChar char="•"/>
            </a:pPr>
            <a:r>
              <a:rPr lang="en-GB" dirty="0"/>
              <a:t>Not aged 18-50 years (n=15,239)</a:t>
            </a:r>
          </a:p>
          <a:p>
            <a:pPr marL="761598" lvl="1" indent="-292922">
              <a:buFont typeface="Arial" pitchFamily="34" charset="0"/>
              <a:buChar char="•"/>
            </a:pPr>
            <a:r>
              <a:rPr lang="en-GB" dirty="0"/>
              <a:t>Do not use social media (n=7,459)</a:t>
            </a:r>
          </a:p>
          <a:p>
            <a:endParaRPr lang="en-GB" b="1" u="none" dirty="0"/>
          </a:p>
          <a:p>
            <a:r>
              <a:rPr lang="en-GB" b="1" u="none" dirty="0"/>
              <a:t>Asthma control:</a:t>
            </a:r>
          </a:p>
          <a:p>
            <a:r>
              <a:rPr lang="en-GB" b="0" u="none" dirty="0"/>
              <a:t>Asthma control was assessed using the four GINA criteria based on the questions from the Helping Asthma in Real-life Patients initiative, which asked on how many days in the previous 7 days respondents had day-time symptoms, had awoken at night or had their normal activities affected by asthma, and how many times they had used a reliever inhaler. Respondents’ perceptions of asthma were analysed by GINA-defined control level and exacerbations. Respondents were asked which treatments they were currently taking: ‘reliever/rescue inhaler’, ‘preventer inhaler’, ‘combination inhaler’, ‘oral treatment (pill)’ or ‘other asthma medication’.</a:t>
            </a:r>
          </a:p>
          <a:p>
            <a:endParaRPr lang="en-GB" b="0" u="none" dirty="0"/>
          </a:p>
          <a:p>
            <a:r>
              <a:rPr lang="en-GB" b="0" u="none" dirty="0"/>
              <a:t>The relationship between indicators of asthma symptoms and exacerbations and GINA-defined control was assessed using Pearson’s correlation coefficient (r). Correlations of r≥0.6 were considered strong.</a:t>
            </a:r>
          </a:p>
          <a:p>
            <a:endParaRPr lang="en-GB" b="1" u="none" dirty="0"/>
          </a:p>
          <a:p>
            <a:r>
              <a:rPr lang="en-GB" b="1" u="none" baseline="0" dirty="0"/>
              <a:t>Other outcomes:</a:t>
            </a:r>
          </a:p>
          <a:p>
            <a:pPr marL="175753" indent="-175753">
              <a:buFont typeface="Arial" pitchFamily="34" charset="0"/>
              <a:buChar char="•"/>
            </a:pPr>
            <a:r>
              <a:rPr lang="en-GB" b="0" u="none" dirty="0"/>
              <a:t>Compare asthma symptoms, exacerbations and control levels across</a:t>
            </a:r>
            <a:r>
              <a:rPr lang="en-GB" b="0" u="none" baseline="0" dirty="0"/>
              <a:t> </a:t>
            </a:r>
            <a:r>
              <a:rPr lang="en-GB" b="0" u="none" dirty="0"/>
              <a:t>different treatment levels (reliever inhaler only, single-drug preventer</a:t>
            </a:r>
            <a:r>
              <a:rPr lang="en-GB" b="0" u="none" baseline="0" dirty="0"/>
              <a:t> </a:t>
            </a:r>
            <a:r>
              <a:rPr lang="en-GB" b="0" u="none" dirty="0"/>
              <a:t>inhaler, combination preventer inhaler and combination preventer</a:t>
            </a:r>
            <a:r>
              <a:rPr lang="en-GB" b="0" u="none" baseline="0" dirty="0"/>
              <a:t> </a:t>
            </a:r>
            <a:r>
              <a:rPr lang="en-GB" b="0" u="none" dirty="0"/>
              <a:t>inhaler plus oral pill);</a:t>
            </a:r>
          </a:p>
          <a:p>
            <a:pPr marL="175753" indent="-175753">
              <a:buFont typeface="Arial" pitchFamily="34" charset="0"/>
              <a:buChar char="•"/>
            </a:pPr>
            <a:r>
              <a:rPr lang="en-GB" b="0" u="none" dirty="0"/>
              <a:t>Report the incidence of past exacerbations stratified by current asthma</a:t>
            </a:r>
            <a:r>
              <a:rPr lang="en-GB" b="0" u="none" baseline="0" dirty="0"/>
              <a:t> </a:t>
            </a:r>
            <a:r>
              <a:rPr lang="en-GB" b="0" u="none" dirty="0"/>
              <a:t>control level;</a:t>
            </a:r>
          </a:p>
          <a:p>
            <a:pPr marL="175753" indent="-175753">
              <a:buFont typeface="Arial" pitchFamily="34" charset="0"/>
              <a:buChar char="•"/>
            </a:pPr>
            <a:r>
              <a:rPr lang="en-GB" b="0" u="none" dirty="0"/>
              <a:t>Investigate respondents’ perceptions of asthma control in relation to</a:t>
            </a:r>
            <a:r>
              <a:rPr lang="en-GB" b="0" u="none" baseline="0" dirty="0"/>
              <a:t> </a:t>
            </a:r>
            <a:r>
              <a:rPr lang="en-GB" b="0" u="none" dirty="0"/>
              <a:t>their guideline-defined level of control and history of exacerbations; and</a:t>
            </a:r>
          </a:p>
          <a:p>
            <a:pPr marL="175753" indent="-175753">
              <a:buFont typeface="Arial" pitchFamily="34" charset="0"/>
              <a:buChar char="•"/>
            </a:pPr>
            <a:r>
              <a:rPr lang="en-GB" b="0" u="none" dirty="0"/>
              <a:t>Explore attitudes of patients towards asthma and its management, and</a:t>
            </a:r>
            <a:r>
              <a:rPr lang="en-GB" b="0" u="none" baseline="0" dirty="0"/>
              <a:t> </a:t>
            </a:r>
            <a:r>
              <a:rPr lang="en-GB" b="0" u="none" dirty="0"/>
              <a:t>investigate the sources of information preferred by patients who use</a:t>
            </a:r>
            <a:r>
              <a:rPr lang="en-GB" b="0" u="none" baseline="0" dirty="0"/>
              <a:t> </a:t>
            </a:r>
            <a:r>
              <a:rPr lang="en-GB" b="0" u="none" dirty="0"/>
              <a:t>social media.</a:t>
            </a:r>
          </a:p>
        </p:txBody>
      </p:sp>
      <p:sp>
        <p:nvSpPr>
          <p:cNvPr id="4" name="Slide Number Placeholder 3"/>
          <p:cNvSpPr>
            <a:spLocks noGrp="1"/>
          </p:cNvSpPr>
          <p:nvPr>
            <p:ph type="sldNum" sz="quarter" idx="10"/>
          </p:nvPr>
        </p:nvSpPr>
        <p:spPr/>
        <p:txBody>
          <a:bodyPr/>
          <a:lstStyle/>
          <a:p>
            <a:fld id="{196F5829-4DE8-5B49-8812-DA42F4EBEE25}" type="slidenum">
              <a:rPr lang="en-US" smtClean="0"/>
              <a:pPr/>
              <a:t>10</a:t>
            </a:fld>
            <a:endParaRPr lang="en-US" dirty="0"/>
          </a:p>
        </p:txBody>
      </p:sp>
    </p:spTree>
    <p:extLst>
      <p:ext uri="{BB962C8B-B14F-4D97-AF65-F5344CB8AC3E}">
        <p14:creationId xmlns:p14="http://schemas.microsoft.com/office/powerpoint/2010/main" val="301235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16572EA-E68F-4FB8-B5FC-914570ACEB77}" type="slidenum">
              <a:rPr lang="bg-BG" smtClean="0"/>
              <a:pPr/>
              <a:t>12</a:t>
            </a:fld>
            <a:endParaRPr lang="bg-BG"/>
          </a:p>
        </p:txBody>
      </p:sp>
      <p:sp>
        <p:nvSpPr>
          <p:cNvPr id="153603" name="Rectangle 2"/>
          <p:cNvSpPr>
            <a:spLocks noGrp="1" noRot="1" noChangeAspect="1" noChangeArrowheads="1" noTextEdit="1"/>
          </p:cNvSpPr>
          <p:nvPr>
            <p:ph type="sldImg"/>
          </p:nvPr>
        </p:nvSpPr>
        <p:spPr>
          <a:xfrm>
            <a:off x="141288" y="768350"/>
            <a:ext cx="6819900" cy="3836988"/>
          </a:xfrm>
          <a:ln/>
        </p:spPr>
      </p:sp>
      <p:sp>
        <p:nvSpPr>
          <p:cNvPr id="153604" name="Rectangle 3"/>
          <p:cNvSpPr>
            <a:spLocks noGrp="1" noChangeArrowheads="1"/>
          </p:cNvSpPr>
          <p:nvPr>
            <p:ph type="body" idx="1"/>
          </p:nvPr>
        </p:nvSpPr>
        <p:spPr>
          <a:xfrm>
            <a:off x="946574" y="4861441"/>
            <a:ext cx="5206153" cy="4605576"/>
          </a:xfrm>
          <a:noFill/>
          <a:ln/>
        </p:spPr>
        <p:txBody>
          <a:bodyPr/>
          <a:lstStyle/>
          <a:p>
            <a:pPr eaLnBrk="1" hangingPunct="1"/>
            <a:r>
              <a:rPr lang="en-GB"/>
              <a:t> Figure 3.   Representation of airways in the normal lung (left) and in asthma</a:t>
            </a:r>
          </a:p>
          <a:p>
            <a:pPr eaLnBrk="1" hangingPunct="1"/>
            <a:r>
              <a:rPr lang="en-GB"/>
              <a:t>                                 (right), demonstrating the thickening of the airway wall in asthma due to injury,</a:t>
            </a:r>
          </a:p>
          <a:p>
            <a:pPr eaLnBrk="1" hangingPunct="1"/>
            <a:r>
              <a:rPr lang="en-GB"/>
              <a:t>                                 chronic inflammation, and remodeling of epithelium and subepithelial tissue. The</a:t>
            </a:r>
          </a:p>
          <a:p>
            <a:pPr eaLnBrk="1" hangingPunct="1"/>
            <a:r>
              <a:rPr lang="en-GB"/>
              <a:t>                                 result is encroachment of the airway lumen and a marked increase in resistance</a:t>
            </a:r>
          </a:p>
          <a:p>
            <a:pPr eaLnBrk="1" hangingPunct="1"/>
            <a:r>
              <a:rPr lang="en-GB"/>
              <a:t>                                 to airflow.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16572EA-E68F-4FB8-B5FC-914570ACEB77}" type="slidenum">
              <a:rPr lang="bg-BG" smtClean="0"/>
              <a:pPr/>
              <a:t>15</a:t>
            </a:fld>
            <a:endParaRPr lang="bg-BG"/>
          </a:p>
        </p:txBody>
      </p:sp>
      <p:sp>
        <p:nvSpPr>
          <p:cNvPr id="153603" name="Rectangle 2"/>
          <p:cNvSpPr>
            <a:spLocks noGrp="1" noRot="1" noChangeAspect="1" noChangeArrowheads="1" noTextEdit="1"/>
          </p:cNvSpPr>
          <p:nvPr>
            <p:ph type="sldImg"/>
          </p:nvPr>
        </p:nvSpPr>
        <p:spPr>
          <a:xfrm>
            <a:off x="141288" y="768350"/>
            <a:ext cx="6819900" cy="3836988"/>
          </a:xfrm>
          <a:ln/>
        </p:spPr>
      </p:sp>
      <p:sp>
        <p:nvSpPr>
          <p:cNvPr id="153604" name="Rectangle 3"/>
          <p:cNvSpPr>
            <a:spLocks noGrp="1" noChangeArrowheads="1"/>
          </p:cNvSpPr>
          <p:nvPr>
            <p:ph type="body" idx="1"/>
          </p:nvPr>
        </p:nvSpPr>
        <p:spPr>
          <a:xfrm>
            <a:off x="946574" y="4861441"/>
            <a:ext cx="5206153" cy="4605576"/>
          </a:xfrm>
          <a:noFill/>
          <a:ln/>
        </p:spPr>
        <p:txBody>
          <a:bodyPr/>
          <a:lstStyle/>
          <a:p>
            <a:pPr eaLnBrk="1" hangingPunct="1"/>
            <a:r>
              <a:rPr lang="en-GB"/>
              <a:t> Figure 3.   Representation of airways in the normal lung (left) and in asthma</a:t>
            </a:r>
          </a:p>
          <a:p>
            <a:pPr eaLnBrk="1" hangingPunct="1"/>
            <a:r>
              <a:rPr lang="en-GB"/>
              <a:t>                                 (right), demonstrating the thickening of the airway wall in asthma due to injury,</a:t>
            </a:r>
          </a:p>
          <a:p>
            <a:pPr eaLnBrk="1" hangingPunct="1"/>
            <a:r>
              <a:rPr lang="en-GB"/>
              <a:t>                                 chronic inflammation, and remodeling of epithelium and subepithelial tissue. The</a:t>
            </a:r>
          </a:p>
          <a:p>
            <a:pPr eaLnBrk="1" hangingPunct="1"/>
            <a:r>
              <a:rPr lang="en-GB"/>
              <a:t>                                 result is encroachment of the airway lumen and a marked increase in resistance</a:t>
            </a:r>
          </a:p>
          <a:p>
            <a:pPr eaLnBrk="1" hangingPunct="1"/>
            <a:r>
              <a:rPr lang="en-GB"/>
              <a:t>                                 to airflow.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dirty="0"/>
              <a:t>проучване</a:t>
            </a:r>
            <a:r>
              <a:rPr lang="en-GB" b="1" dirty="0"/>
              <a:t> details</a:t>
            </a:r>
          </a:p>
          <a:p>
            <a:r>
              <a:rPr lang="en-GB" b="1" dirty="0"/>
              <a:t>NRAD 2014 </a:t>
            </a:r>
            <a:r>
              <a:rPr lang="en-GB" dirty="0"/>
              <a:t>– </a:t>
            </a:r>
            <a:r>
              <a:rPr lang="en-US" dirty="0"/>
              <a:t>Asthma deaths occurring between February 2012 and January 2013 were identified through the Office for National Statistics (ONS) for England and Wales, the Northern Ireland Statistics and Research Agency (NISRA) and the National Records of Scotland (NRS). Extensive information about each death was sought from multiple sources, including primary, secondary and tertiary care, as well as ambulance, paramedic and out-of-hours care providers. 374 local coordinators were appointed in 297 hospitals across the NHS to collect and submit information to the project team, and 174 expert clinical assessors were recruited from primary, secondary and tertiary care throughout the UK to join expert panels that reviewed data. Each assessor participated in one or more expert panels, during which all information gathered on each death, including post-mortem reports, was reviewed by two assessors in detail, and this was followed by discussion and a consensus agreement of avoidable factors and recommendations by the whole panel.</a:t>
            </a:r>
          </a:p>
          <a:p>
            <a:r>
              <a:rPr lang="en-US" dirty="0"/>
              <a:t>Data were available for analysis on 195 people who were thought to have died from asthma during the review period and the key findings relate to this group. Denominators vary according to where data were missing.</a:t>
            </a:r>
          </a:p>
        </p:txBody>
      </p:sp>
      <p:sp>
        <p:nvSpPr>
          <p:cNvPr id="4" name="Slide Number Placeholder 3"/>
          <p:cNvSpPr>
            <a:spLocks noGrp="1"/>
          </p:cNvSpPr>
          <p:nvPr>
            <p:ph type="sldNum" sz="quarter" idx="10"/>
          </p:nvPr>
        </p:nvSpPr>
        <p:spPr/>
        <p:txBody>
          <a:bodyPr/>
          <a:lstStyle/>
          <a:p>
            <a:fld id="{196F5829-4DE8-5B49-8812-DA42F4EBEE2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5767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tex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514792" y="1079998"/>
            <a:ext cx="11159820" cy="1753353"/>
          </a:xfrm>
          <a:prstGeom prst="rect">
            <a:avLst/>
          </a:prstGeom>
        </p:spPr>
        <p:txBody>
          <a:bodyPr/>
          <a:lstStyle>
            <a:lvl1pPr>
              <a:defRPr b="0">
                <a:latin typeface="+mn-lt"/>
              </a:defRPr>
            </a:lvl1pPr>
            <a:lvl2pPr>
              <a:buClr>
                <a:schemeClr val="tx2"/>
              </a:buClr>
              <a:defRPr b="0">
                <a:latin typeface="+mn-lt"/>
              </a:defRPr>
            </a:lvl2pPr>
            <a:lvl3pPr>
              <a:buClr>
                <a:schemeClr val="tx2"/>
              </a:buClr>
              <a:defRPr b="0">
                <a:latin typeface="+mn-lt"/>
              </a:defRPr>
            </a:lvl3pPr>
            <a:lvl4pPr>
              <a:buClr>
                <a:schemeClr val="tx2"/>
              </a:buClr>
              <a:defRPr b="0">
                <a:latin typeface="+mn-lt"/>
              </a:defRPr>
            </a:lvl4pPr>
            <a:lvl5pPr>
              <a:buClr>
                <a:schemeClr val="tx2"/>
              </a:buCl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0">
            <a:extLst>
              <a:ext uri="{FF2B5EF4-FFF2-40B4-BE49-F238E27FC236}">
                <a16:creationId xmlns:a16="http://schemas.microsoft.com/office/drawing/2014/main" id="{96397412-895A-4F25-A34B-C60E9E2CAFF4}"/>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48708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5C5C5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5C5C5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19080F-F3A8-46E7-9085-E505273E35B3}" type="slidenum">
              <a:rPr lang="en-US" altLang="en-US">
                <a:solidFill>
                  <a:srgbClr val="5C5C5C"/>
                </a:solidFill>
              </a:rPr>
              <a:pPr>
                <a:defRPr/>
              </a:pPr>
              <a:t>‹#›</a:t>
            </a:fld>
            <a:endParaRPr lang="en-US" altLang="en-US">
              <a:solidFill>
                <a:srgbClr val="5C5C5C"/>
              </a:solidFill>
            </a:endParaRPr>
          </a:p>
        </p:txBody>
      </p:sp>
    </p:spTree>
    <p:extLst>
      <p:ext uri="{BB962C8B-B14F-4D97-AF65-F5344CB8AC3E}">
        <p14:creationId xmlns:p14="http://schemas.microsoft.com/office/powerpoint/2010/main" val="207732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0"/>
          </p:nvPr>
        </p:nvSpPr>
        <p:spPr>
          <a:xfrm>
            <a:off x="6096000" y="5814266"/>
            <a:ext cx="5520267" cy="360363"/>
          </a:xfrm>
        </p:spPr>
        <p:txBody>
          <a:bodyPr lIns="0" tIns="0" rIns="0" bIns="0" anchor="b"/>
          <a:lstStyle>
            <a:lvl1pPr marL="0" indent="0" algn="r">
              <a:spcBef>
                <a:spcPts val="0"/>
              </a:spcBef>
              <a:buNone/>
              <a:defRPr sz="1100" b="0">
                <a:solidFill>
                  <a:schemeClr val="tx1"/>
                </a:solidFill>
              </a:defRPr>
            </a:lvl1pPr>
            <a:lvl2pPr algn="r">
              <a:buNone/>
              <a:defRPr b="0"/>
            </a:lvl2pPr>
            <a:lvl3pPr algn="r">
              <a:buNone/>
              <a:defRPr b="0"/>
            </a:lvl3pPr>
            <a:lvl4pPr algn="r">
              <a:buNone/>
              <a:defRPr b="0"/>
            </a:lvl4pPr>
            <a:lvl5pPr algn="r">
              <a:buNone/>
              <a:defRPr b="0"/>
            </a:lvl5pPr>
          </a:lstStyle>
          <a:p>
            <a:pPr lvl="0"/>
            <a:r>
              <a:rPr lang="en-US"/>
              <a:t>Click to edit Master text styles</a:t>
            </a:r>
          </a:p>
        </p:txBody>
      </p:sp>
      <p:sp>
        <p:nvSpPr>
          <p:cNvPr id="7" name="Text Placeholder 4"/>
          <p:cNvSpPr>
            <a:spLocks noGrp="1"/>
          </p:cNvSpPr>
          <p:nvPr>
            <p:ph type="body" sz="quarter" idx="11"/>
          </p:nvPr>
        </p:nvSpPr>
        <p:spPr>
          <a:xfrm>
            <a:off x="575733" y="6119814"/>
            <a:ext cx="5520267" cy="360363"/>
          </a:xfrm>
        </p:spPr>
        <p:txBody>
          <a:bodyPr lIns="0" tIns="0" rIns="0" bIns="0" anchor="b"/>
          <a:lstStyle>
            <a:lvl1pPr marL="0" indent="0" algn="l">
              <a:spcBef>
                <a:spcPts val="0"/>
              </a:spcBef>
              <a:buNone/>
              <a:defRPr sz="1100" b="0">
                <a:solidFill>
                  <a:schemeClr val="tx1"/>
                </a:solidFill>
              </a:defRPr>
            </a:lvl1pPr>
            <a:lvl2pPr algn="r">
              <a:buNone/>
              <a:defRPr b="0"/>
            </a:lvl2pPr>
            <a:lvl3pPr algn="r">
              <a:buNone/>
              <a:defRPr b="0"/>
            </a:lvl3pPr>
            <a:lvl4pPr algn="r">
              <a:buNone/>
              <a:defRPr b="0"/>
            </a:lvl4pPr>
            <a:lvl5pPr algn="r">
              <a:buNone/>
              <a:defRPr b="0"/>
            </a:lvl5pPr>
          </a:lstStyle>
          <a:p>
            <a:pPr lvl="0"/>
            <a:r>
              <a:rPr lang="en-US"/>
              <a:t>Click to edit Master text styles</a:t>
            </a:r>
          </a:p>
        </p:txBody>
      </p:sp>
    </p:spTree>
    <p:extLst>
      <p:ext uri="{BB962C8B-B14F-4D97-AF65-F5344CB8AC3E}">
        <p14:creationId xmlns:p14="http://schemas.microsoft.com/office/powerpoint/2010/main" val="75861397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3"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16086" y="1552688"/>
            <a:ext cx="9364951"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178" indent="0">
              <a:buNone/>
              <a:defRPr sz="2400"/>
            </a:lvl2pPr>
            <a:lvl3pPr marL="914354" indent="0">
              <a:buNone/>
              <a:defRPr sz="2400"/>
            </a:lvl3pPr>
            <a:lvl4pPr marL="1371532" indent="0">
              <a:buNone/>
              <a:defRPr sz="2400"/>
            </a:lvl4pPr>
            <a:lvl5pPr marL="1828709"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59067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6900" y="163671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4900" y="163671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p:nvPr>
        </p:nvSpPr>
        <p:spPr>
          <a:xfrm>
            <a:off x="6096000" y="5814266"/>
            <a:ext cx="5520267" cy="360363"/>
          </a:xfrm>
        </p:spPr>
        <p:txBody>
          <a:bodyPr lIns="0" tIns="0" rIns="0" bIns="0" anchor="b"/>
          <a:lstStyle>
            <a:lvl1pPr marL="0" indent="0" algn="r">
              <a:spcBef>
                <a:spcPts val="0"/>
              </a:spcBef>
              <a:buNone/>
              <a:defRPr sz="1100" b="0">
                <a:solidFill>
                  <a:schemeClr val="tx1"/>
                </a:solidFill>
              </a:defRPr>
            </a:lvl1pPr>
            <a:lvl2pPr algn="r">
              <a:buNone/>
              <a:defRPr b="0"/>
            </a:lvl2pPr>
            <a:lvl3pPr algn="r">
              <a:buNone/>
              <a:defRPr b="0"/>
            </a:lvl3pPr>
            <a:lvl4pPr algn="r">
              <a:buNone/>
              <a:defRPr b="0"/>
            </a:lvl4pPr>
            <a:lvl5pPr algn="r">
              <a:buNone/>
              <a:defRPr b="0"/>
            </a:lvl5pPr>
          </a:lstStyle>
          <a:p>
            <a:pPr lvl="0"/>
            <a:r>
              <a:rPr lang="en-US"/>
              <a:t>Click to edit Master text styles</a:t>
            </a:r>
          </a:p>
        </p:txBody>
      </p:sp>
      <p:sp>
        <p:nvSpPr>
          <p:cNvPr id="6" name="Text Placeholder 4"/>
          <p:cNvSpPr>
            <a:spLocks noGrp="1"/>
          </p:cNvSpPr>
          <p:nvPr>
            <p:ph type="body" sz="quarter" idx="11"/>
          </p:nvPr>
        </p:nvSpPr>
        <p:spPr>
          <a:xfrm>
            <a:off x="575733" y="6119814"/>
            <a:ext cx="5520267" cy="360363"/>
          </a:xfrm>
        </p:spPr>
        <p:txBody>
          <a:bodyPr lIns="0" tIns="0" rIns="0" bIns="0" anchor="b"/>
          <a:lstStyle>
            <a:lvl1pPr marL="0" indent="0" algn="l">
              <a:spcBef>
                <a:spcPts val="0"/>
              </a:spcBef>
              <a:buNone/>
              <a:defRPr sz="1100" b="0">
                <a:solidFill>
                  <a:schemeClr val="tx1"/>
                </a:solidFill>
              </a:defRPr>
            </a:lvl1pPr>
            <a:lvl2pPr algn="r">
              <a:buNone/>
              <a:defRPr b="0"/>
            </a:lvl2pPr>
            <a:lvl3pPr algn="r">
              <a:buNone/>
              <a:defRPr b="0"/>
            </a:lvl3pPr>
            <a:lvl4pPr algn="r">
              <a:buNone/>
              <a:defRPr b="0"/>
            </a:lvl4pPr>
            <a:lvl5pPr algn="r">
              <a:buNone/>
              <a:defRPr b="0"/>
            </a:lvl5pPr>
          </a:lstStyle>
          <a:p>
            <a:pPr lvl="0"/>
            <a:r>
              <a:rPr lang="en-US"/>
              <a:t>Click to edit Master text styles</a:t>
            </a:r>
          </a:p>
        </p:txBody>
      </p:sp>
    </p:spTree>
    <p:extLst>
      <p:ext uri="{BB962C8B-B14F-4D97-AF65-F5344CB8AC3E}">
        <p14:creationId xmlns:p14="http://schemas.microsoft.com/office/powerpoint/2010/main" val="155158422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9D2A24-1F80-41F3-A3B2-D5780F797D4A}" type="datetimeFigureOut">
              <a:rPr lang="en-NZ" smtClean="0"/>
              <a:pPr/>
              <a:t>13/03/2019</a:t>
            </a:fld>
            <a:endParaRPr lang="en-NZ"/>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4AA3336-F414-4C13-B5CF-0150BD4951D7}" type="slidenum">
              <a:rPr lang="en-NZ" smtClean="0"/>
              <a:pPr/>
              <a:t>‹#›</a:t>
            </a:fld>
            <a:endParaRPr lang="en-NZ"/>
          </a:p>
        </p:txBody>
      </p:sp>
    </p:spTree>
    <p:extLst>
      <p:ext uri="{BB962C8B-B14F-4D97-AF65-F5344CB8AC3E}">
        <p14:creationId xmlns:p14="http://schemas.microsoft.com/office/powerpoint/2010/main" val="197457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16082" y="1552684"/>
            <a:ext cx="9364951"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dirty="0"/>
              <a:t>Click to add introduction text</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6795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1315200"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440267" y="1731600"/>
            <a:ext cx="720000" cy="540000"/>
          </a:xfrm>
          <a:prstGeom prst="rect">
            <a:avLst/>
          </a:prstGeom>
          <a:solidFill>
            <a:srgbClr val="D8DCDE"/>
          </a:solidFill>
          <a:ln w="19050" cmpd="sng">
            <a:noFill/>
          </a:ln>
        </p:spPr>
        <p:txBody>
          <a:bodyPr vert="horz" anchor="ctr"/>
          <a:lstStyle>
            <a:lvl1pPr marL="0" indent="0" algn="ctr">
              <a:lnSpc>
                <a:spcPct val="90000"/>
              </a:lnSpc>
              <a:spcBef>
                <a:spcPts val="800"/>
              </a:spcBef>
              <a:buNone/>
              <a:defRPr sz="2400" b="1">
                <a:solidFill>
                  <a:schemeClr val="tx2"/>
                </a:solidFill>
                <a:latin typeface="Arial" pitchFamily="34" charset="0"/>
                <a:cs typeface="Arial" pitchFamily="34" charset="0"/>
              </a:defRPr>
            </a:lvl1pPr>
          </a:lstStyle>
          <a:p>
            <a:pPr marL="0" marR="0" lvl="0" indent="0" algn="ctr" defTabSz="1219170" eaLnBrk="1" fontAlgn="auto" latinLnBrk="0" hangingPunct="1">
              <a:lnSpc>
                <a:spcPct val="90000"/>
              </a:lnSpc>
              <a:spcBef>
                <a:spcPts val="800"/>
              </a:spcBef>
              <a:spcAft>
                <a:spcPts val="0"/>
              </a:spcAft>
              <a:buClrTx/>
              <a:buSzTx/>
              <a:buFontTx/>
              <a:buNone/>
              <a:tabLst/>
              <a:defRPr/>
            </a:pPr>
            <a:r>
              <a:rPr kumimoji="0" lang="en-GB" sz="24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440267" y="2403956"/>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440267" y="3763643"/>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440267" y="444134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440267" y="512963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91065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29" name="Text Placeholder 49"/>
          <p:cNvSpPr>
            <a:spLocks noGrp="1"/>
          </p:cNvSpPr>
          <p:nvPr>
            <p:ph type="body" sz="quarter" idx="29" hasCustomPrompt="1"/>
          </p:nvPr>
        </p:nvSpPr>
        <p:spPr>
          <a:xfrm>
            <a:off x="440267" y="2403956"/>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33" name="Text Placeholder 49"/>
          <p:cNvSpPr>
            <a:spLocks noGrp="1"/>
          </p:cNvSpPr>
          <p:nvPr>
            <p:ph type="body" sz="quarter" idx="32" hasCustomPrompt="1"/>
          </p:nvPr>
        </p:nvSpPr>
        <p:spPr>
          <a:xfrm>
            <a:off x="440267" y="3082699"/>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7817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14208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1521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AE068-782A-4EAA-89A3-593EE27BF936}"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926F-0415-491B-A96D-33A5340FD01C}" type="slidenum">
              <a:rPr lang="en-US" smtClean="0"/>
              <a:pPr/>
              <a:t>‹#›</a:t>
            </a:fld>
            <a:endParaRPr lang="en-US"/>
          </a:p>
        </p:txBody>
      </p:sp>
    </p:spTree>
    <p:extLst>
      <p:ext uri="{BB962C8B-B14F-4D97-AF65-F5344CB8AC3E}">
        <p14:creationId xmlns:p14="http://schemas.microsoft.com/office/powerpoint/2010/main" val="2688764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2008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42" name="Text Placeholder 49"/>
          <p:cNvSpPr>
            <a:spLocks noGrp="1"/>
          </p:cNvSpPr>
          <p:nvPr>
            <p:ph type="body" sz="quarter" idx="41" hasCustomPrompt="1"/>
          </p:nvPr>
        </p:nvSpPr>
        <p:spPr>
          <a:xfrm>
            <a:off x="440267" y="512963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9799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5" name="Rectangle 4"/>
          <p:cNvSpPr>
            <a:spLocks noGrp="1" noChangeArrowheads="1"/>
          </p:cNvSpPr>
          <p:nvPr userDrawn="1"/>
        </p:nvSpPr>
        <p:spPr bwMode="auto">
          <a:xfrm>
            <a:off x="705012" y="4575175"/>
            <a:ext cx="3585633" cy="381000"/>
          </a:xfrm>
          <a:prstGeom prst="rect">
            <a:avLst/>
          </a:prstGeom>
          <a:noFill/>
          <a:ln w="9525">
            <a:noFill/>
            <a:miter lim="800000"/>
            <a:headEnd/>
            <a:tailEnd/>
          </a:ln>
          <a:effectLst/>
        </p:spPr>
        <p:txBody>
          <a:bodyPr anchor="b"/>
          <a:lstStyle/>
          <a:p>
            <a:r>
              <a:rPr lang="en-GB" sz="1867" b="1" dirty="0">
                <a:solidFill>
                  <a:srgbClr val="000000"/>
                </a:solidFill>
                <a:cs typeface="Arial" pitchFamily="34" charset="0"/>
              </a:rPr>
              <a:t>Confidentiality Notice </a:t>
            </a:r>
            <a:endParaRPr lang="en-GB" sz="3200" dirty="0">
              <a:solidFill>
                <a:srgbClr val="000000"/>
              </a:solidFill>
              <a:cs typeface="Arial" pitchFamily="34" charset="0"/>
            </a:endParaRPr>
          </a:p>
        </p:txBody>
      </p:sp>
      <p:sp>
        <p:nvSpPr>
          <p:cNvPr id="7" name="Rectangle 6"/>
          <p:cNvSpPr>
            <a:spLocks noGrp="1" noChangeArrowheads="1"/>
          </p:cNvSpPr>
          <p:nvPr userDrawn="1"/>
        </p:nvSpPr>
        <p:spPr bwMode="auto">
          <a:xfrm>
            <a:off x="721944" y="4956175"/>
            <a:ext cx="9920657" cy="864000"/>
          </a:xfrm>
          <a:prstGeom prst="rect">
            <a:avLst/>
          </a:prstGeom>
          <a:noFill/>
          <a:ln w="9525">
            <a:noFill/>
            <a:miter lim="800000"/>
            <a:headEnd/>
            <a:tailEnd/>
          </a:ln>
          <a:effectLst/>
        </p:spPr>
        <p:txBody>
          <a:bodyPr/>
          <a:lstStyle/>
          <a:p>
            <a:r>
              <a:rPr lang="en-GB" sz="1200" dirty="0">
                <a:solidFill>
                  <a:srgbClr val="000000"/>
                </a:solidFill>
                <a:cs typeface="Arial"/>
              </a:rPr>
              <a:t>This file </a:t>
            </a:r>
            <a:r>
              <a:rPr lang="bg-BG" sz="1200" dirty="0">
                <a:solidFill>
                  <a:srgbClr val="000000"/>
                </a:solidFill>
                <a:cs typeface="Arial"/>
              </a:rPr>
              <a:t>е</a:t>
            </a:r>
            <a:r>
              <a:rPr lang="en-GB" sz="1200" dirty="0">
                <a:solidFill>
                  <a:srgbClr val="000000"/>
                </a:solidFill>
                <a:cs typeface="Arial"/>
              </a:rPr>
              <a:t> private </a:t>
            </a:r>
            <a:r>
              <a:rPr lang="bg-BG" sz="1200" dirty="0">
                <a:solidFill>
                  <a:srgbClr val="000000"/>
                </a:solidFill>
                <a:cs typeface="Arial"/>
              </a:rPr>
              <a:t>и</a:t>
            </a:r>
            <a:r>
              <a:rPr lang="en-GB" sz="1200" dirty="0">
                <a:solidFill>
                  <a:srgbClr val="000000"/>
                </a:solidFill>
                <a:cs typeface="Arial"/>
              </a:rPr>
              <a:t> may contain confidential </a:t>
            </a:r>
            <a:r>
              <a:rPr lang="bg-BG" sz="1200" dirty="0">
                <a:solidFill>
                  <a:srgbClr val="000000"/>
                </a:solidFill>
                <a:cs typeface="Arial"/>
              </a:rPr>
              <a:t>и</a:t>
            </a:r>
            <a:r>
              <a:rPr lang="en-GB" sz="1200" dirty="0">
                <a:solidFill>
                  <a:srgbClr val="000000"/>
                </a:solidFill>
                <a:cs typeface="Arial"/>
              </a:rPr>
              <a:t> proprietary information. If you have received this file </a:t>
            </a:r>
            <a:r>
              <a:rPr lang="bg-BG" sz="1200" dirty="0">
                <a:solidFill>
                  <a:srgbClr val="000000"/>
                </a:solidFill>
                <a:cs typeface="Arial"/>
              </a:rPr>
              <a:t>в</a:t>
            </a:r>
            <a:r>
              <a:rPr lang="en-GB" sz="1200" dirty="0">
                <a:solidFill>
                  <a:srgbClr val="000000"/>
                </a:solidFill>
                <a:cs typeface="Arial"/>
              </a:rPr>
              <a:t> error, please notify us </a:t>
            </a:r>
            <a:r>
              <a:rPr lang="bg-BG" sz="1200" dirty="0">
                <a:solidFill>
                  <a:srgbClr val="000000"/>
                </a:solidFill>
                <a:cs typeface="Arial"/>
              </a:rPr>
              <a:t>и</a:t>
            </a:r>
            <a:r>
              <a:rPr lang="en-GB" sz="1200" dirty="0">
                <a:solidFill>
                  <a:srgbClr val="000000"/>
                </a:solidFill>
                <a:cs typeface="Arial"/>
              </a:rPr>
              <a:t> remove </a:t>
            </a:r>
            <a:br>
              <a:rPr lang="en-GB" sz="1200" dirty="0">
                <a:solidFill>
                  <a:srgbClr val="000000"/>
                </a:solidFill>
                <a:cs typeface="Arial"/>
              </a:rPr>
            </a:br>
            <a:r>
              <a:rPr lang="en-GB" sz="1200" dirty="0">
                <a:solidFill>
                  <a:srgbClr val="000000"/>
                </a:solidFill>
                <a:cs typeface="Arial"/>
              </a:rPr>
              <a:t>it </a:t>
            </a:r>
            <a:r>
              <a:rPr lang="bg-BG" sz="1200" dirty="0">
                <a:solidFill>
                  <a:srgbClr val="000000"/>
                </a:solidFill>
                <a:cs typeface="Arial"/>
              </a:rPr>
              <a:t>от</a:t>
            </a:r>
            <a:r>
              <a:rPr lang="en-GB" sz="1200" dirty="0">
                <a:solidFill>
                  <a:srgbClr val="000000"/>
                </a:solidFill>
                <a:cs typeface="Arial"/>
              </a:rPr>
              <a:t> your system </a:t>
            </a:r>
            <a:r>
              <a:rPr lang="bg-BG" sz="1200" dirty="0">
                <a:solidFill>
                  <a:srgbClr val="000000"/>
                </a:solidFill>
                <a:cs typeface="Arial"/>
              </a:rPr>
              <a:t>и</a:t>
            </a:r>
            <a:r>
              <a:rPr lang="en-GB" sz="1200" dirty="0">
                <a:solidFill>
                  <a:srgbClr val="000000"/>
                </a:solidFill>
                <a:cs typeface="Arial"/>
              </a:rPr>
              <a:t> note that you must not copy, distribute </a:t>
            </a:r>
            <a:r>
              <a:rPr lang="bg-BG" sz="1200" dirty="0">
                <a:solidFill>
                  <a:srgbClr val="000000"/>
                </a:solidFill>
                <a:cs typeface="Arial"/>
              </a:rPr>
              <a:t>или</a:t>
            </a:r>
            <a:r>
              <a:rPr lang="en-GB" sz="1200" dirty="0">
                <a:solidFill>
                  <a:srgbClr val="000000"/>
                </a:solidFill>
                <a:cs typeface="Arial"/>
              </a:rPr>
              <a:t> take any </a:t>
            </a:r>
            <a:r>
              <a:rPr lang="bg-BG" sz="1200" dirty="0">
                <a:solidFill>
                  <a:srgbClr val="000000"/>
                </a:solidFill>
                <a:cs typeface="Arial"/>
              </a:rPr>
              <a:t>действие</a:t>
            </a:r>
            <a:r>
              <a:rPr lang="en-GB" sz="1200" dirty="0">
                <a:solidFill>
                  <a:srgbClr val="000000"/>
                </a:solidFill>
                <a:cs typeface="Arial"/>
              </a:rPr>
              <a:t> </a:t>
            </a:r>
            <a:r>
              <a:rPr lang="bg-BG" sz="1200" dirty="0">
                <a:solidFill>
                  <a:srgbClr val="000000"/>
                </a:solidFill>
                <a:cs typeface="Arial"/>
              </a:rPr>
              <a:t>в</a:t>
            </a:r>
            <a:r>
              <a:rPr lang="en-GB" sz="1200" dirty="0">
                <a:solidFill>
                  <a:srgbClr val="000000"/>
                </a:solidFill>
                <a:cs typeface="Arial"/>
              </a:rPr>
              <a:t> reliance on it. Any unauthorized use </a:t>
            </a:r>
            <a:r>
              <a:rPr lang="bg-BG" sz="1200" dirty="0">
                <a:solidFill>
                  <a:srgbClr val="000000"/>
                </a:solidFill>
                <a:cs typeface="Arial"/>
              </a:rPr>
              <a:t>или</a:t>
            </a:r>
            <a:r>
              <a:rPr lang="en-GB" sz="1200" dirty="0">
                <a:solidFill>
                  <a:srgbClr val="000000"/>
                </a:solidFill>
                <a:cs typeface="Arial"/>
              </a:rPr>
              <a:t> disclosure of the contents of this file </a:t>
            </a:r>
            <a:r>
              <a:rPr lang="bg-BG" sz="1200" dirty="0">
                <a:solidFill>
                  <a:srgbClr val="000000"/>
                </a:solidFill>
                <a:cs typeface="Arial"/>
              </a:rPr>
              <a:t>е</a:t>
            </a:r>
            <a:r>
              <a:rPr lang="en-GB" sz="1200" dirty="0">
                <a:solidFill>
                  <a:srgbClr val="000000"/>
                </a:solidFill>
                <a:cs typeface="Arial"/>
              </a:rPr>
              <a:t> not permitted </a:t>
            </a:r>
            <a:r>
              <a:rPr lang="bg-BG" sz="1200" dirty="0">
                <a:solidFill>
                  <a:srgbClr val="000000"/>
                </a:solidFill>
                <a:cs typeface="Arial"/>
              </a:rPr>
              <a:t>и</a:t>
            </a:r>
            <a:r>
              <a:rPr lang="en-GB" sz="1200" dirty="0">
                <a:solidFill>
                  <a:srgbClr val="000000"/>
                </a:solidFill>
                <a:cs typeface="Arial"/>
              </a:rPr>
              <a:t> may be unlawful. AstraZeneca PLC, </a:t>
            </a:r>
            <a:r>
              <a:rPr lang="en-US" sz="1200" dirty="0">
                <a:solidFill>
                  <a:srgbClr val="000000"/>
                </a:solidFill>
                <a:cs typeface="Arial"/>
              </a:rPr>
              <a:t>1 Francis Crick Avenue, Cambridge Biomedical Campus, Cambridge, CB2 0AA</a:t>
            </a:r>
            <a:r>
              <a:rPr lang="en-GB" sz="1200" dirty="0">
                <a:solidFill>
                  <a:srgbClr val="000000"/>
                </a:solidFill>
                <a:cs typeface="Arial"/>
              </a:rPr>
              <a:t>, UK, T: +44(0)203 749 5000, www.astrazeneca.com</a:t>
            </a:r>
          </a:p>
        </p:txBody>
      </p:sp>
    </p:spTree>
    <p:extLst>
      <p:ext uri="{BB962C8B-B14F-4D97-AF65-F5344CB8AC3E}">
        <p14:creationId xmlns:p14="http://schemas.microsoft.com/office/powerpoint/2010/main" val="242457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575331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82" y="702468"/>
            <a:ext cx="11687535"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383612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652848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5383" y="1649464"/>
            <a:ext cx="9408000" cy="2160000"/>
          </a:xfrm>
          <a:prstGeom prst="rect">
            <a:avLst/>
          </a:prstGeom>
        </p:spPr>
        <p:txBody>
          <a:bodyPr vert="horz"/>
          <a:lstStyle>
            <a:lvl1pPr marL="0" marR="0" indent="0" algn="l" defTabSz="914377" rtl="0" eaLnBrk="1" fontAlgn="base" latinLnBrk="0" hangingPunct="1">
              <a:lnSpc>
                <a:spcPct val="100000"/>
              </a:lnSpc>
              <a:spcBef>
                <a:spcPct val="0"/>
              </a:spcBef>
              <a:spcAft>
                <a:spcPct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316800" y="3874617"/>
            <a:ext cx="9408000" cy="1926336"/>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9699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316083"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6240000"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710590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316800" y="3871353"/>
            <a:ext cx="3552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4333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8365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219795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4" name="Text Placeholder 3"/>
          <p:cNvSpPr>
            <a:spLocks noGrp="1"/>
          </p:cNvSpPr>
          <p:nvPr>
            <p:ph type="body" sz="quarter" idx="12"/>
          </p:nvPr>
        </p:nvSpPr>
        <p:spPr>
          <a:xfrm>
            <a:off x="62400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8086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9D2A24-1F80-41F3-A3B2-D5780F797D4A}" type="datetimeFigureOut">
              <a:rPr lang="en-NZ" smtClean="0"/>
              <a:pPr/>
              <a:t>13/03/2019</a:t>
            </a:fld>
            <a:endParaRPr lang="en-NZ"/>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4AA3336-F414-4C13-B5CF-0150BD4951D7}" type="slidenum">
              <a:rPr lang="en-NZ" smtClean="0"/>
              <a:pPr/>
              <a:t>‹#›</a:t>
            </a:fld>
            <a:endParaRPr lang="en-NZ"/>
          </a:p>
        </p:txBody>
      </p:sp>
    </p:spTree>
    <p:extLst>
      <p:ext uri="{BB962C8B-B14F-4D97-AF65-F5344CB8AC3E}">
        <p14:creationId xmlns:p14="http://schemas.microsoft.com/office/powerpoint/2010/main" val="1974570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66575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0"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6237999" y="3634121"/>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6240000" y="1645920"/>
            <a:ext cx="5448000" cy="1828800"/>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32449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316081"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368374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Text Placeholder 3"/>
          <p:cNvSpPr>
            <a:spLocks noGrp="1"/>
          </p:cNvSpPr>
          <p:nvPr>
            <p:ph type="body" sz="quarter" idx="12"/>
          </p:nvPr>
        </p:nvSpPr>
        <p:spPr>
          <a:xfrm>
            <a:off x="8352000" y="1783188"/>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a:t>Click to edit Master text styles</a:t>
            </a:r>
          </a:p>
        </p:txBody>
      </p:sp>
      <p:sp>
        <p:nvSpPr>
          <p:cNvPr id="13" name="Text Placeholder 3"/>
          <p:cNvSpPr>
            <a:spLocks noGrp="1"/>
          </p:cNvSpPr>
          <p:nvPr>
            <p:ph type="body" sz="quarter" idx="13"/>
          </p:nvPr>
        </p:nvSpPr>
        <p:spPr>
          <a:xfrm>
            <a:off x="43200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4"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316800"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4333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8365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65724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113470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81689"/>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6240000" y="3872337"/>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105154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3"/>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704562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5"/>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833231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315383" y="1649464"/>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98076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644095"/>
            <a:ext cx="11688232" cy="4230000"/>
          </a:xfrm>
          <a:prstGeom prst="rect">
            <a:avLst/>
          </a:prstGeom>
        </p:spPr>
        <p:txBody>
          <a:bodyPr/>
          <a:lstStyle>
            <a:lvl1pPr marL="359824" indent="-359824">
              <a:lnSpc>
                <a:spcPct val="100000"/>
              </a:lnSpc>
              <a:spcBef>
                <a:spcPts val="0"/>
              </a:spcBef>
              <a:buClrTx/>
              <a:buFont typeface="+mj-lt"/>
              <a:buAutoNum type="arabicPeriod"/>
              <a:defRPr sz="2400" b="1">
                <a:solidFill>
                  <a:schemeClr val="tx1"/>
                </a:solidFill>
                <a:latin typeface="Arial" pitchFamily="34" charset="0"/>
                <a:cs typeface="Arial" pitchFamily="34" charset="0"/>
              </a:defRPr>
            </a:lvl1pPr>
            <a:lvl2pPr marL="629984" indent="-179996">
              <a:lnSpc>
                <a:spcPct val="100000"/>
              </a:lnSpc>
              <a:spcBef>
                <a:spcPts val="0"/>
              </a:spcBef>
              <a:buClrTx/>
              <a:buFont typeface="Arial" pitchFamily="34" charset="0"/>
              <a:buChar char="•"/>
              <a:defRPr sz="2133"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28291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5C5C5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5C5C5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19080F-F3A8-46E7-9085-E505273E35B3}" type="slidenum">
              <a:rPr lang="en-US" altLang="en-US">
                <a:solidFill>
                  <a:srgbClr val="5C5C5C"/>
                </a:solidFill>
              </a:rPr>
              <a:pPr>
                <a:defRPr/>
              </a:pPr>
              <a:t>‹#›</a:t>
            </a:fld>
            <a:endParaRPr lang="en-US" altLang="en-US">
              <a:solidFill>
                <a:srgbClr val="5C5C5C"/>
              </a:solidFill>
            </a:endParaRPr>
          </a:p>
        </p:txBody>
      </p:sp>
    </p:spTree>
    <p:extLst>
      <p:ext uri="{BB962C8B-B14F-4D97-AF65-F5344CB8AC3E}">
        <p14:creationId xmlns:p14="http://schemas.microsoft.com/office/powerpoint/2010/main" val="2077322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526697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2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514792" y="1079999"/>
            <a:ext cx="11159820" cy="5101200"/>
          </a:xfrm>
          <a:prstGeom prst="rect">
            <a:avLst/>
          </a:prstGeom>
        </p:spPr>
        <p:txBody>
          <a:bodyPr/>
          <a:lstStyle>
            <a:lvl1pPr>
              <a:defRPr b="0">
                <a:latin typeface="+mn-lt"/>
              </a:defRPr>
            </a:lvl1pPr>
            <a:lvl2pPr>
              <a:buClr>
                <a:schemeClr val="tx2"/>
              </a:buClr>
              <a:defRPr b="0">
                <a:latin typeface="+mn-lt"/>
              </a:defRPr>
            </a:lvl2pPr>
            <a:lvl3pPr>
              <a:buClr>
                <a:schemeClr val="tx2"/>
              </a:buClr>
              <a:defRPr b="0">
                <a:latin typeface="+mn-lt"/>
              </a:defRPr>
            </a:lvl3pPr>
            <a:lvl4pPr>
              <a:buClr>
                <a:schemeClr val="tx2"/>
              </a:buClr>
              <a:defRPr b="0">
                <a:latin typeface="+mn-lt"/>
              </a:defRPr>
            </a:lvl4pPr>
            <a:lvl5pPr>
              <a:buClr>
                <a:schemeClr val="tx2"/>
              </a:buCl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0">
            <a:extLst>
              <a:ext uri="{FF2B5EF4-FFF2-40B4-BE49-F238E27FC236}">
                <a16:creationId xmlns:a16="http://schemas.microsoft.com/office/drawing/2014/main" id="{96397412-895A-4F25-A34B-C60E9E2CAFF4}"/>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19683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514792" y="1079998"/>
            <a:ext cx="11159820" cy="1753353"/>
          </a:xfrm>
          <a:prstGeom prst="rect">
            <a:avLst/>
          </a:prstGeom>
        </p:spPr>
        <p:txBody>
          <a:bodyPr/>
          <a:lstStyle>
            <a:lvl1pPr>
              <a:defRPr b="0">
                <a:latin typeface="+mn-lt"/>
              </a:defRPr>
            </a:lvl1pPr>
            <a:lvl2pPr>
              <a:buClr>
                <a:schemeClr val="tx2"/>
              </a:buClr>
              <a:defRPr b="0">
                <a:latin typeface="+mn-lt"/>
              </a:defRPr>
            </a:lvl2pPr>
            <a:lvl3pPr>
              <a:buClr>
                <a:schemeClr val="tx2"/>
              </a:buClr>
              <a:defRPr b="0">
                <a:latin typeface="+mn-lt"/>
              </a:defRPr>
            </a:lvl3pPr>
            <a:lvl4pPr>
              <a:buClr>
                <a:schemeClr val="tx2"/>
              </a:buClr>
              <a:defRPr b="0">
                <a:latin typeface="+mn-lt"/>
              </a:defRPr>
            </a:lvl4pPr>
            <a:lvl5pPr>
              <a:buClr>
                <a:schemeClr val="tx2"/>
              </a:buCl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0">
            <a:extLst>
              <a:ext uri="{FF2B5EF4-FFF2-40B4-BE49-F238E27FC236}">
                <a16:creationId xmlns:a16="http://schemas.microsoft.com/office/drawing/2014/main" id="{96397412-895A-4F25-A34B-C60E9E2CAFF4}"/>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5228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lIns="121917" tIns="60958" rIns="121917" bIns="60958"/>
          <a:lstStyle>
            <a:lvl1pPr algn="l">
              <a:lnSpc>
                <a:spcPct val="90000"/>
              </a:lnSpc>
              <a:defRPr sz="37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2617" y="3835401"/>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lIns="121917" tIns="60958" rIns="121917" bIns="60958"/>
          <a:lstStyle>
            <a:lvl1pPr marL="0" indent="0">
              <a:lnSpc>
                <a:spcPts val="1467"/>
              </a:lnSpc>
              <a:spcBef>
                <a:spcPts val="0"/>
              </a:spcBef>
              <a:buNone/>
              <a:defRPr sz="19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lIns="121917" tIns="60958" rIns="121917" bIns="60958"/>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lIns="121917" tIns="60958" rIns="121917" bIns="60958"/>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lIns="121917" tIns="60958" rIns="121917" bIns="60958"/>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02115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5"/>
          <p:cNvSpPr>
            <a:spLocks noGrp="1"/>
          </p:cNvSpPr>
          <p:nvPr>
            <p:ph type="sldNum" sz="quarter" idx="4"/>
          </p:nvPr>
        </p:nvSpPr>
        <p:spPr>
          <a:xfrm>
            <a:off x="11610365" y="6595504"/>
            <a:ext cx="528000" cy="216000"/>
          </a:xfrm>
          <a:prstGeom prst="rect">
            <a:avLst/>
          </a:prstGeom>
        </p:spPr>
        <p:txBody>
          <a:bodyPr vert="horz" lIns="0" tIns="0" rIns="0" bIns="0" rtlCol="0" anchor="t" anchorCtr="0"/>
          <a:lstStyle>
            <a:lvl1pPr algn="r">
              <a:defRPr sz="1100" b="1">
                <a:solidFill>
                  <a:schemeClr val="tx1"/>
                </a:solidFill>
                <a:latin typeface="Arial" pitchFamily="34" charset="0"/>
                <a:cs typeface="Arial" pitchFamily="34" charset="0"/>
              </a:defRPr>
            </a:lvl1pPr>
          </a:lstStyle>
          <a:p>
            <a:pPr defTabSz="457035"/>
            <a:fld id="{3C4F54F3-C349-4609-AFEE-01462D5C7942}" type="slidenum">
              <a:rPr lang="en-GB" smtClean="0">
                <a:solidFill>
                  <a:srgbClr val="000000"/>
                </a:solidFill>
              </a:rPr>
              <a:pPr defTabSz="457035"/>
              <a:t>‹#›</a:t>
            </a:fld>
            <a:endParaRPr lang="en-GB" dirty="0">
              <a:solidFill>
                <a:srgbClr val="000000"/>
              </a:solidFill>
            </a:endParaRPr>
          </a:p>
        </p:txBody>
      </p:sp>
      <p:sp>
        <p:nvSpPr>
          <p:cNvPr id="6" name="Title 8"/>
          <p:cNvSpPr>
            <a:spLocks noGrp="1"/>
          </p:cNvSpPr>
          <p:nvPr>
            <p:ph type="title" hasCustomPrompt="1"/>
          </p:nvPr>
        </p:nvSpPr>
        <p:spPr>
          <a:xfrm>
            <a:off x="316093" y="192000"/>
            <a:ext cx="11687535" cy="672000"/>
          </a:xfrm>
          <a:prstGeom prst="rect">
            <a:avLst/>
          </a:prstGeom>
        </p:spPr>
        <p:txBody>
          <a:bodyPr vert="horz">
            <a:normAutofit/>
          </a:bodyPr>
          <a:lstStyle>
            <a:lvl1pPr algn="l" defTabSz="609315" rtl="0" eaLnBrk="1" latinLnBrk="0" hangingPunct="1">
              <a:lnSpc>
                <a:spcPct val="100000"/>
              </a:lnSpc>
              <a:spcBef>
                <a:spcPct val="0"/>
              </a:spcBef>
              <a:buNone/>
              <a:defRPr lang="en-GB" sz="2700" b="1" kern="1200" baseline="0" noProof="0" dirty="0">
                <a:solidFill>
                  <a:schemeClr val="accent6">
                    <a:lumMod val="50000"/>
                  </a:schemeClr>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081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97928" y="626250"/>
            <a:ext cx="11685067" cy="523220"/>
          </a:xfrm>
          <a:prstGeom prst="rect">
            <a:avLst/>
          </a:prstGeom>
        </p:spPr>
        <p:txBody>
          <a:bodyPr vert="horz" lIns="91440" tIns="45720" rIns="91440" bIns="45720" rtlCol="0" anchor="t">
            <a:spAutoFit/>
          </a:bodyPr>
          <a:lstStyle/>
          <a:p>
            <a:r>
              <a:rPr lang="en-US" dirty="0"/>
              <a:t>Click to edit Master title style</a:t>
            </a:r>
            <a:endParaRPr lang="en-GB" dirty="0"/>
          </a:p>
        </p:txBody>
      </p:sp>
      <p:sp>
        <p:nvSpPr>
          <p:cNvPr id="5" name="Text Placeholder 2"/>
          <p:cNvSpPr>
            <a:spLocks noGrp="1"/>
          </p:cNvSpPr>
          <p:nvPr>
            <p:ph idx="1"/>
          </p:nvPr>
        </p:nvSpPr>
        <p:spPr>
          <a:xfrm>
            <a:off x="297931" y="1657891"/>
            <a:ext cx="11685064" cy="1115690"/>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65129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792" y="86399"/>
            <a:ext cx="11159820" cy="899985"/>
          </a:xfrm>
          <a:prstGeom prst="rect">
            <a:avLst/>
          </a:prstGeom>
        </p:spPr>
        <p:txBody>
          <a:bodyPr vert="horz" wrap="square" lIns="0" tIns="46799" rIns="89999" bIns="46799"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516000" y="1079999"/>
            <a:ext cx="11160000" cy="5101200"/>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516000" y="966038"/>
            <a:ext cx="11160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271330"/>
      </p:ext>
    </p:extLst>
  </p:cSld>
  <p:clrMap bg1="lt1" tx1="dk1" bg2="lt2" tx2="dk2" accent1="accent1" accent2="accent2" accent3="accent3" accent4="accent4" accent5="accent5" accent6="accent6" hlink="hlink" folHlink="folHlink"/>
  <p:sldLayoutIdLst>
    <p:sldLayoutId id="2147483758" r:id="rId1"/>
    <p:sldLayoutId id="2147483800" r:id="rId2"/>
    <p:sldLayoutId id="2147483802" r:id="rId3"/>
    <p:sldLayoutId id="2147483803" r:id="rId4"/>
  </p:sldLayoutIdLst>
  <p:txStyles>
    <p:titleStyle>
      <a:lvl1pPr algn="l" defTabSz="457200" rtl="0" eaLnBrk="1" latinLnBrk="0" hangingPunct="1">
        <a:lnSpc>
          <a:spcPct val="100000"/>
        </a:lnSpc>
        <a:spcBef>
          <a:spcPct val="0"/>
        </a:spcBef>
        <a:buNone/>
        <a:defRPr sz="2800" b="1" kern="1200">
          <a:solidFill>
            <a:srgbClr val="5C5C5C"/>
          </a:solidFill>
          <a:latin typeface="Arial (Headings)"/>
          <a:ea typeface="+mj-ea"/>
          <a:cs typeface="+mj-cs"/>
        </a:defRPr>
      </a:lvl1pPr>
    </p:titleStyle>
    <p:bodyStyle>
      <a:lvl1pPr marL="177800" indent="-177800" algn="l" defTabSz="457200" rtl="0" eaLnBrk="1" latinLnBrk="0" hangingPunct="1">
        <a:spcBef>
          <a:spcPts val="500"/>
        </a:spcBef>
        <a:spcAft>
          <a:spcPts val="500"/>
        </a:spcAft>
        <a:buClr>
          <a:schemeClr val="tx2"/>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Clr>
          <a:schemeClr val="tx2"/>
        </a:buClr>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Clr>
          <a:schemeClr val="tx2"/>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792" y="86399"/>
            <a:ext cx="11159820" cy="899985"/>
          </a:xfrm>
          <a:prstGeom prst="rect">
            <a:avLst/>
          </a:prstGeom>
        </p:spPr>
        <p:txBody>
          <a:bodyPr vert="horz" wrap="square" lIns="0" tIns="46799" rIns="89999" bIns="46799"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516000" y="1079999"/>
            <a:ext cx="11160000" cy="5101200"/>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516000" y="966038"/>
            <a:ext cx="11160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74670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804" r:id="rId10"/>
  </p:sldLayoutIdLst>
  <p:txStyles>
    <p:titleStyle>
      <a:lvl1pPr algn="l" defTabSz="457200" rtl="0" eaLnBrk="1" latinLnBrk="0" hangingPunct="1">
        <a:lnSpc>
          <a:spcPct val="100000"/>
        </a:lnSpc>
        <a:spcBef>
          <a:spcPct val="0"/>
        </a:spcBef>
        <a:buNone/>
        <a:defRPr sz="2800" b="1" kern="1200">
          <a:solidFill>
            <a:srgbClr val="5C5C5C"/>
          </a:solidFill>
          <a:latin typeface="Arial (Headings)"/>
          <a:ea typeface="+mj-ea"/>
          <a:cs typeface="+mj-cs"/>
        </a:defRPr>
      </a:lvl1pPr>
    </p:titleStyle>
    <p:bodyStyle>
      <a:lvl1pPr marL="177800" indent="-177800" algn="l" defTabSz="457200" rtl="0" eaLnBrk="1" latinLnBrk="0" hangingPunct="1">
        <a:spcBef>
          <a:spcPts val="500"/>
        </a:spcBef>
        <a:spcAft>
          <a:spcPts val="500"/>
        </a:spcAft>
        <a:buClr>
          <a:schemeClr val="tx2"/>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Clr>
          <a:schemeClr val="tx2"/>
        </a:buClr>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Clr>
          <a:schemeClr val="tx2"/>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pic>
        <p:nvPicPr>
          <p:cNvPr id="4" name="Picture 3" descr="AZ_SYMBOL_RGB.jp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254128" y="5997126"/>
            <a:ext cx="604800" cy="696215"/>
          </a:xfrm>
          <a:prstGeom prst="rect">
            <a:avLst/>
          </a:prstGeom>
        </p:spPr>
      </p:pic>
    </p:spTree>
    <p:extLst>
      <p:ext uri="{BB962C8B-B14F-4D97-AF65-F5344CB8AC3E}">
        <p14:creationId xmlns:p14="http://schemas.microsoft.com/office/powerpoint/2010/main" val="68270667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419BA9-E562-4C60-8D84-7AF7679A120E}"/>
              </a:ext>
            </a:extLst>
          </p:cNvPr>
          <p:cNvSpPr>
            <a:spLocks noGrp="1"/>
          </p:cNvSpPr>
          <p:nvPr>
            <p:ph type="title"/>
          </p:nvPr>
        </p:nvSpPr>
        <p:spPr>
          <a:xfrm>
            <a:off x="206321" y="930833"/>
            <a:ext cx="10515794" cy="1249003"/>
          </a:xfrm>
        </p:spPr>
        <p:txBody>
          <a:bodyPr>
            <a:normAutofit fontScale="90000"/>
          </a:bodyPr>
          <a:lstStyle/>
          <a:p>
            <a:r>
              <a:rPr lang="en-US" dirty="0"/>
              <a:t> </a:t>
            </a:r>
            <a:br>
              <a:rPr lang="bg-BG" b="0" dirty="0"/>
            </a:br>
            <a:r>
              <a:rPr lang="ru-RU" b="0" dirty="0"/>
              <a:t>	</a:t>
            </a:r>
            <a:br>
              <a:rPr lang="ru-RU" b="0" dirty="0"/>
            </a:br>
            <a:r>
              <a:rPr lang="ru-RU" dirty="0" err="1"/>
              <a:t>Иновативни</a:t>
            </a:r>
            <a:r>
              <a:rPr lang="ru-RU" dirty="0"/>
              <a:t> подходи за </a:t>
            </a:r>
            <a:r>
              <a:rPr lang="ru-RU" dirty="0" err="1"/>
              <a:t>подобряване</a:t>
            </a:r>
            <a:r>
              <a:rPr lang="ru-RU" dirty="0"/>
              <a:t> </a:t>
            </a:r>
            <a:r>
              <a:rPr lang="ru-RU" dirty="0" err="1"/>
              <a:t>контрола</a:t>
            </a:r>
            <a:r>
              <a:rPr lang="ru-RU" dirty="0"/>
              <a:t> на </a:t>
            </a:r>
            <a:r>
              <a:rPr lang="ru-RU" dirty="0" err="1"/>
              <a:t>астмата</a:t>
            </a:r>
            <a:r>
              <a:rPr lang="ru-RU" dirty="0"/>
              <a:t> и </a:t>
            </a:r>
            <a:r>
              <a:rPr lang="ru-RU" dirty="0" err="1"/>
              <a:t>намаляване</a:t>
            </a:r>
            <a:r>
              <a:rPr lang="ru-RU" dirty="0"/>
              <a:t> риска от </a:t>
            </a:r>
            <a:r>
              <a:rPr lang="ru-RU" dirty="0" err="1"/>
              <a:t>астматични</a:t>
            </a:r>
            <a:r>
              <a:rPr lang="ru-RU" dirty="0"/>
              <a:t> </a:t>
            </a:r>
            <a:r>
              <a:rPr lang="ru-RU" dirty="0" err="1"/>
              <a:t>пристъпи</a:t>
            </a:r>
            <a:br>
              <a:rPr lang="bg-BG" dirty="0"/>
            </a:br>
            <a:endParaRPr lang="en-GB" dirty="0"/>
          </a:p>
        </p:txBody>
      </p:sp>
      <p:sp>
        <p:nvSpPr>
          <p:cNvPr id="2" name="TextBox 1">
            <a:extLst>
              <a:ext uri="{FF2B5EF4-FFF2-40B4-BE49-F238E27FC236}">
                <a16:creationId xmlns:a16="http://schemas.microsoft.com/office/drawing/2014/main" id="{24C4DE9B-264A-4975-8280-0EE91DB17A44}"/>
              </a:ext>
            </a:extLst>
          </p:cNvPr>
          <p:cNvSpPr txBox="1"/>
          <p:nvPr/>
        </p:nvSpPr>
        <p:spPr>
          <a:xfrm>
            <a:off x="206321" y="2616332"/>
            <a:ext cx="3656963" cy="369332"/>
          </a:xfrm>
          <a:prstGeom prst="rect">
            <a:avLst/>
          </a:prstGeom>
          <a:noFill/>
        </p:spPr>
        <p:txBody>
          <a:bodyPr wrap="none" rtlCol="0">
            <a:spAutoFit/>
          </a:bodyPr>
          <a:lstStyle/>
          <a:p>
            <a:r>
              <a:rPr lang="bg-BG" b="1" dirty="0">
                <a:solidFill>
                  <a:srgbClr val="000000"/>
                </a:solidFill>
              </a:rPr>
              <a:t>доц. д-р Владимир Ходжев дм</a:t>
            </a:r>
          </a:p>
        </p:txBody>
      </p:sp>
      <p:pic>
        <p:nvPicPr>
          <p:cNvPr id="4" name="Picture 3">
            <a:extLst>
              <a:ext uri="{FF2B5EF4-FFF2-40B4-BE49-F238E27FC236}">
                <a16:creationId xmlns:a16="http://schemas.microsoft.com/office/drawing/2014/main" id="{5AB2491E-D170-465C-B2F0-241D961919A5}"/>
              </a:ext>
            </a:extLst>
          </p:cNvPr>
          <p:cNvPicPr>
            <a:picLocks noChangeAspect="1"/>
          </p:cNvPicPr>
          <p:nvPr/>
        </p:nvPicPr>
        <p:blipFill>
          <a:blip r:embed="rId3"/>
          <a:stretch>
            <a:fillRect/>
          </a:stretch>
        </p:blipFill>
        <p:spPr>
          <a:xfrm>
            <a:off x="11181037" y="0"/>
            <a:ext cx="1010963" cy="689118"/>
          </a:xfrm>
          <a:prstGeom prst="rect">
            <a:avLst/>
          </a:prstGeom>
        </p:spPr>
      </p:pic>
      <p:pic>
        <p:nvPicPr>
          <p:cNvPr id="5" name="Picture 2"/>
          <p:cNvPicPr>
            <a:picLocks noChangeAspect="1" noChangeArrowheads="1"/>
          </p:cNvPicPr>
          <p:nvPr/>
        </p:nvPicPr>
        <p:blipFill>
          <a:blip r:embed="rId4"/>
          <a:srcRect/>
          <a:stretch>
            <a:fillRect/>
          </a:stretch>
        </p:blipFill>
        <p:spPr bwMode="auto">
          <a:xfrm>
            <a:off x="9649947" y="1555335"/>
            <a:ext cx="2335732" cy="2277140"/>
          </a:xfrm>
          <a:prstGeom prst="rect">
            <a:avLst/>
          </a:prstGeom>
          <a:noFill/>
          <a:ln w="9525">
            <a:noFill/>
            <a:miter lim="800000"/>
            <a:headEnd/>
            <a:tailEnd/>
          </a:ln>
        </p:spPr>
      </p:pic>
    </p:spTree>
    <p:extLst>
      <p:ext uri="{BB962C8B-B14F-4D97-AF65-F5344CB8AC3E}">
        <p14:creationId xmlns:p14="http://schemas.microsoft.com/office/powerpoint/2010/main" val="151671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solidFill>
                  <a:srgbClr val="000000"/>
                </a:solidFill>
              </a:rPr>
              <a:t>Общи нива</a:t>
            </a:r>
            <a:r>
              <a:rPr lang="en-GB" dirty="0">
                <a:solidFill>
                  <a:srgbClr val="000000"/>
                </a:solidFill>
              </a:rPr>
              <a:t> </a:t>
            </a:r>
            <a:r>
              <a:rPr lang="bg-BG" dirty="0">
                <a:solidFill>
                  <a:srgbClr val="000000"/>
                </a:solidFill>
              </a:rPr>
              <a:t>и</a:t>
            </a:r>
            <a:r>
              <a:rPr lang="en-GB" dirty="0">
                <a:solidFill>
                  <a:srgbClr val="000000"/>
                </a:solidFill>
              </a:rPr>
              <a:t> </a:t>
            </a:r>
            <a:r>
              <a:rPr lang="bg-BG" dirty="0">
                <a:solidFill>
                  <a:srgbClr val="000000"/>
                </a:solidFill>
              </a:rPr>
              <a:t>схващания за контрол на астмата</a:t>
            </a:r>
            <a:endParaRPr lang="en-GB" dirty="0">
              <a:solidFill>
                <a:srgbClr val="000000"/>
              </a:solidFill>
            </a:endParaRPr>
          </a:p>
        </p:txBody>
      </p:sp>
      <p:sp>
        <p:nvSpPr>
          <p:cNvPr id="3" name="Content Placeholder 2"/>
          <p:cNvSpPr>
            <a:spLocks noGrp="1"/>
          </p:cNvSpPr>
          <p:nvPr>
            <p:ph idx="1"/>
          </p:nvPr>
        </p:nvSpPr>
        <p:spPr>
          <a:xfrm>
            <a:off x="384474" y="1101541"/>
            <a:ext cx="11159820" cy="5101200"/>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bg-BG" dirty="0"/>
              <a:t>Налице е голямо разминаване</a:t>
            </a:r>
            <a:r>
              <a:rPr lang="en-GB" dirty="0"/>
              <a:t> </a:t>
            </a:r>
            <a:r>
              <a:rPr lang="bg-BG" dirty="0"/>
              <a:t>между</a:t>
            </a:r>
            <a:r>
              <a:rPr lang="en-GB" dirty="0"/>
              <a:t> </a:t>
            </a:r>
            <a:r>
              <a:rPr lang="bg-BG" dirty="0"/>
              <a:t>разбирането на пациентите за контрол на астмата</a:t>
            </a:r>
            <a:r>
              <a:rPr lang="en-GB" dirty="0"/>
              <a:t>  </a:t>
            </a:r>
            <a:r>
              <a:rPr lang="bg-BG" dirty="0"/>
              <a:t>и</a:t>
            </a:r>
            <a:r>
              <a:rPr lang="en-GB" dirty="0"/>
              <a:t> </a:t>
            </a:r>
            <a:r>
              <a:rPr lang="bg-BG" dirty="0"/>
              <a:t>действителния контрол според определението на </a:t>
            </a:r>
            <a:r>
              <a:rPr lang="en-GB" dirty="0"/>
              <a:t>GINA</a:t>
            </a:r>
            <a:endParaRPr lang="en-GB" baseline="30000" dirty="0"/>
          </a:p>
        </p:txBody>
      </p:sp>
      <p:sp>
        <p:nvSpPr>
          <p:cNvPr id="4" name="Content Placeholder 3"/>
          <p:cNvSpPr>
            <a:spLocks noGrp="1"/>
          </p:cNvSpPr>
          <p:nvPr>
            <p:ph type="body" sz="quarter" idx="11"/>
          </p:nvPr>
        </p:nvSpPr>
        <p:spPr>
          <a:prstGeom prst="rect">
            <a:avLst/>
          </a:prstGeom>
        </p:spPr>
        <p:txBody>
          <a:bodyPr wrap="square" lIns="89999" tIns="46799" rIns="89999" bIns="46799" anchor="b">
            <a:noAutofit/>
          </a:bodyPr>
          <a:lstStyle/>
          <a:p>
            <a:r>
              <a:rPr lang="bg-BG" sz="800" dirty="0">
                <a:latin typeface="Arial" panose="020B0604020202020204" pitchFamily="34" charset="0"/>
              </a:rPr>
              <a:t>Онлайн изследването </a:t>
            </a:r>
            <a:r>
              <a:rPr lang="en-GB" sz="800" dirty="0">
                <a:latin typeface="Arial" panose="020B0604020202020204" pitchFamily="34" charset="0"/>
              </a:rPr>
              <a:t>REALISE </a:t>
            </a:r>
            <a:r>
              <a:rPr lang="bg-BG" sz="800" dirty="0"/>
              <a:t>на диагностицирана от лекар астма</a:t>
            </a:r>
            <a:r>
              <a:rPr lang="en-GB" sz="800" dirty="0"/>
              <a:t> </a:t>
            </a:r>
            <a:r>
              <a:rPr lang="bg-BG" sz="800" dirty="0">
                <a:latin typeface="Arial" panose="020B0604020202020204" pitchFamily="34" charset="0"/>
              </a:rPr>
              <a:t>е проведено през </a:t>
            </a:r>
            <a:r>
              <a:rPr lang="en-GB" sz="800" dirty="0"/>
              <a:t>2012 </a:t>
            </a:r>
            <a:r>
              <a:rPr lang="bg-BG" sz="800" dirty="0"/>
              <a:t> г. в</a:t>
            </a:r>
            <a:r>
              <a:rPr lang="en-GB" sz="800" dirty="0"/>
              <a:t> 11 </a:t>
            </a:r>
            <a:r>
              <a:rPr lang="bg-BG" sz="800" dirty="0"/>
              <a:t>европейски</a:t>
            </a:r>
            <a:r>
              <a:rPr lang="en-GB" sz="800" dirty="0"/>
              <a:t> </a:t>
            </a:r>
            <a:r>
              <a:rPr lang="bg-BG" sz="800" dirty="0"/>
              <a:t>държави</a:t>
            </a:r>
            <a:r>
              <a:rPr lang="en-GB" sz="800" dirty="0"/>
              <a:t> </a:t>
            </a:r>
            <a:r>
              <a:rPr lang="bg-BG" sz="800" dirty="0">
                <a:latin typeface="Arial" panose="020B0604020202020204" pitchFamily="34" charset="0"/>
              </a:rPr>
              <a:t>при пациенти</a:t>
            </a:r>
            <a:r>
              <a:rPr lang="en-GB" sz="800" dirty="0">
                <a:latin typeface="Arial" panose="020B0604020202020204" pitchFamily="34" charset="0"/>
              </a:rPr>
              <a:t> </a:t>
            </a:r>
            <a:r>
              <a:rPr lang="bg-BG" sz="800" dirty="0">
                <a:latin typeface="Arial" panose="020B0604020202020204" pitchFamily="34" charset="0"/>
              </a:rPr>
              <a:t>на възраст</a:t>
            </a:r>
            <a:r>
              <a:rPr lang="en-GB" sz="800" dirty="0">
                <a:latin typeface="Arial" panose="020B0604020202020204" pitchFamily="34" charset="0"/>
              </a:rPr>
              <a:t> 18–50 </a:t>
            </a:r>
            <a:r>
              <a:rPr lang="bg-BG" sz="800" dirty="0">
                <a:latin typeface="Arial" panose="020B0604020202020204" pitchFamily="34" charset="0"/>
              </a:rPr>
              <a:t>години</a:t>
            </a:r>
            <a:r>
              <a:rPr lang="en-GB" sz="800" dirty="0">
                <a:latin typeface="Arial" panose="020B0604020202020204" pitchFamily="34" charset="0"/>
              </a:rPr>
              <a:t> (n=8</a:t>
            </a:r>
            <a:r>
              <a:rPr lang="bg-BG" sz="800" dirty="0">
                <a:latin typeface="Arial" panose="020B0604020202020204" pitchFamily="34" charset="0"/>
              </a:rPr>
              <a:t> </a:t>
            </a:r>
            <a:r>
              <a:rPr lang="en-GB" sz="800" dirty="0">
                <a:latin typeface="Arial" panose="020B0604020202020204" pitchFamily="34" charset="0"/>
              </a:rPr>
              <a:t>000) </a:t>
            </a:r>
            <a:r>
              <a:rPr lang="bg-BG" sz="800" dirty="0">
                <a:latin typeface="Arial" panose="020B0604020202020204" pitchFamily="34" charset="0"/>
              </a:rPr>
              <a:t>,които</a:t>
            </a:r>
            <a:r>
              <a:rPr lang="en-GB" sz="800" dirty="0">
                <a:latin typeface="Arial" panose="020B0604020202020204" pitchFamily="34" charset="0"/>
              </a:rPr>
              <a:t> </a:t>
            </a:r>
            <a:r>
              <a:rPr lang="bg-BG" sz="800" dirty="0">
                <a:latin typeface="Arial" panose="020B0604020202020204" pitchFamily="34" charset="0"/>
              </a:rPr>
              <a:t>са</a:t>
            </a:r>
            <a:r>
              <a:rPr lang="en-GB" sz="800" dirty="0">
                <a:latin typeface="Arial" panose="020B0604020202020204" pitchFamily="34" charset="0"/>
              </a:rPr>
              <a:t> </a:t>
            </a:r>
            <a:r>
              <a:rPr lang="bg-BG" sz="800" dirty="0">
                <a:latin typeface="Arial" panose="020B0604020202020204" pitchFamily="34" charset="0"/>
              </a:rPr>
              <a:t>активни</a:t>
            </a:r>
            <a:r>
              <a:rPr lang="en-GB" sz="800" dirty="0">
                <a:latin typeface="Arial" panose="020B0604020202020204" pitchFamily="34" charset="0"/>
              </a:rPr>
              <a:t> </a:t>
            </a:r>
            <a:r>
              <a:rPr lang="bg-BG" sz="800" dirty="0">
                <a:latin typeface="Arial" panose="020B0604020202020204" pitchFamily="34" charset="0"/>
              </a:rPr>
              <a:t>в социалните медии</a:t>
            </a:r>
            <a:r>
              <a:rPr lang="en-GB" sz="800" dirty="0">
                <a:latin typeface="Arial" panose="020B0604020202020204" pitchFamily="34" charset="0"/>
              </a:rPr>
              <a:t>.</a:t>
            </a:r>
          </a:p>
          <a:p>
            <a:r>
              <a:rPr lang="en-GB" sz="800" dirty="0">
                <a:solidFill>
                  <a:srgbClr val="5C5C5C"/>
                </a:solidFill>
              </a:rPr>
              <a:t>GINA, Global Initiative for Asthma.</a:t>
            </a:r>
          </a:p>
          <a:p>
            <a:r>
              <a:rPr lang="en-GB" sz="1000" dirty="0">
                <a:latin typeface="Arial" panose="020B0604020202020204" pitchFamily="34" charset="0"/>
              </a:rPr>
              <a:t>Price D, et al. NPJ Prim Care Respir Med 2014;24:14009.</a:t>
            </a:r>
          </a:p>
        </p:txBody>
      </p:sp>
      <p:sp>
        <p:nvSpPr>
          <p:cNvPr id="5" name="TextBox 4"/>
          <p:cNvSpPr txBox="1"/>
          <p:nvPr/>
        </p:nvSpPr>
        <p:spPr>
          <a:xfrm>
            <a:off x="4413488" y="1055509"/>
            <a:ext cx="3365024" cy="504000"/>
          </a:xfrm>
          <a:prstGeom prst="rect">
            <a:avLst/>
          </a:prstGeom>
          <a:noFill/>
          <a:ln w="28575">
            <a:noFill/>
          </a:ln>
        </p:spPr>
        <p:txBody>
          <a:bodyPr wrap="none" rtlCol="0" anchor="ctr" anchorCtr="0">
            <a:noAutofit/>
          </a:bodyPr>
          <a:lstStyle/>
          <a:p>
            <a:pPr algn="ctr"/>
            <a:r>
              <a:rPr lang="bg-BG" sz="1600" b="1" dirty="0"/>
              <a:t>Изследване </a:t>
            </a:r>
            <a:r>
              <a:rPr lang="en-GB" sz="1600" b="1" dirty="0"/>
              <a:t>REALISE (n=8</a:t>
            </a:r>
            <a:r>
              <a:rPr lang="bg-BG" sz="1600" b="1" dirty="0"/>
              <a:t> </a:t>
            </a:r>
            <a:r>
              <a:rPr lang="en-GB" sz="1600" b="1" dirty="0"/>
              <a:t>000)</a:t>
            </a:r>
            <a:endParaRPr lang="en-GB" sz="1600" b="1" baseline="30000" dirty="0"/>
          </a:p>
        </p:txBody>
      </p:sp>
      <p:cxnSp>
        <p:nvCxnSpPr>
          <p:cNvPr id="15" name="Connector: Elbow 14">
            <a:extLst>
              <a:ext uri="{FF2B5EF4-FFF2-40B4-BE49-F238E27FC236}">
                <a16:creationId xmlns:a16="http://schemas.microsoft.com/office/drawing/2014/main" id="{DA97506E-F419-4EE3-9FF4-CC28B423A712}"/>
              </a:ext>
            </a:extLst>
          </p:cNvPr>
          <p:cNvCxnSpPr>
            <a:stCxn id="11" idx="2"/>
            <a:endCxn id="13" idx="0"/>
          </p:cNvCxnSpPr>
          <p:nvPr/>
        </p:nvCxnSpPr>
        <p:spPr>
          <a:xfrm rot="16200000" flipH="1">
            <a:off x="6794960" y="1995139"/>
            <a:ext cx="1074941" cy="2495290"/>
          </a:xfrm>
          <a:prstGeom prst="bentConnector3">
            <a:avLst/>
          </a:prstGeom>
          <a:ln w="76200">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nector: Elbow 7">
            <a:extLst>
              <a:ext uri="{FF2B5EF4-FFF2-40B4-BE49-F238E27FC236}">
                <a16:creationId xmlns:a16="http://schemas.microsoft.com/office/drawing/2014/main" id="{41600E3A-BD82-4488-A02D-5673885187DC}"/>
              </a:ext>
            </a:extLst>
          </p:cNvPr>
          <p:cNvCxnSpPr>
            <a:cxnSpLocks/>
            <a:stCxn id="11" idx="2"/>
            <a:endCxn id="12" idx="0"/>
          </p:cNvCxnSpPr>
          <p:nvPr/>
        </p:nvCxnSpPr>
        <p:spPr>
          <a:xfrm rot="5400000">
            <a:off x="4251735" y="1947204"/>
            <a:ext cx="1074941" cy="2591161"/>
          </a:xfrm>
          <a:prstGeom prst="bentConnector3">
            <a:avLst/>
          </a:prstGeom>
          <a:ln w="76200">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49533" y="3780255"/>
            <a:ext cx="2488181" cy="1446550"/>
          </a:xfrm>
          <a:prstGeom prst="rect">
            <a:avLst/>
          </a:prstGeom>
          <a:solidFill>
            <a:schemeClr val="tx2">
              <a:lumMod val="75000"/>
            </a:schemeClr>
          </a:solidFill>
          <a:ln w="28575">
            <a:noFill/>
          </a:ln>
        </p:spPr>
        <p:txBody>
          <a:bodyPr wrap="square" rtlCol="0" anchor="b" anchorCtr="0">
            <a:spAutoFit/>
          </a:bodyPr>
          <a:lstStyle/>
          <a:p>
            <a:pPr algn="ctr"/>
            <a:r>
              <a:rPr lang="en-GB" sz="3200" b="1" dirty="0">
                <a:solidFill>
                  <a:schemeClr val="bg1"/>
                </a:solidFill>
              </a:rPr>
              <a:t>83</a:t>
            </a:r>
            <a:r>
              <a:rPr lang="bg-BG" sz="3200" b="1" dirty="0">
                <a:solidFill>
                  <a:schemeClr val="bg1"/>
                </a:solidFill>
              </a:rPr>
              <a:t>,</a:t>
            </a:r>
            <a:r>
              <a:rPr lang="en-GB" sz="3200" b="1" dirty="0">
                <a:solidFill>
                  <a:schemeClr val="bg1"/>
                </a:solidFill>
              </a:rPr>
              <a:t>7%</a:t>
            </a:r>
          </a:p>
          <a:p>
            <a:pPr algn="ctr"/>
            <a:r>
              <a:rPr lang="bg-BG" sz="1400" b="1" dirty="0">
                <a:solidFill>
                  <a:schemeClr val="bg1"/>
                </a:solidFill>
              </a:rPr>
              <a:t>от тези</a:t>
            </a:r>
            <a:r>
              <a:rPr lang="en-GB" sz="1400" b="1" dirty="0">
                <a:solidFill>
                  <a:schemeClr val="bg1"/>
                </a:solidFill>
              </a:rPr>
              <a:t> </a:t>
            </a:r>
            <a:r>
              <a:rPr lang="bg-BG" sz="1400" b="1" dirty="0">
                <a:solidFill>
                  <a:schemeClr val="bg1"/>
                </a:solidFill>
              </a:rPr>
              <a:t>пациенти</a:t>
            </a:r>
            <a:r>
              <a:rPr lang="en-GB" sz="1400" b="1" dirty="0">
                <a:solidFill>
                  <a:schemeClr val="bg1"/>
                </a:solidFill>
              </a:rPr>
              <a:t> </a:t>
            </a:r>
            <a:r>
              <a:rPr lang="bg-BG" sz="1400" b="1" dirty="0">
                <a:solidFill>
                  <a:schemeClr val="bg1"/>
                </a:solidFill>
              </a:rPr>
              <a:t>считат</a:t>
            </a:r>
            <a:br>
              <a:rPr lang="en-GB" sz="1400" b="1" dirty="0">
                <a:solidFill>
                  <a:schemeClr val="bg1"/>
                </a:solidFill>
              </a:rPr>
            </a:br>
            <a:r>
              <a:rPr lang="bg-BG" sz="1400" b="1" dirty="0">
                <a:solidFill>
                  <a:schemeClr val="bg1"/>
                </a:solidFill>
              </a:rPr>
              <a:t>своята астма</a:t>
            </a:r>
            <a:r>
              <a:rPr lang="en-GB" sz="1400" b="1" dirty="0">
                <a:solidFill>
                  <a:schemeClr val="bg1"/>
                </a:solidFill>
              </a:rPr>
              <a:t> </a:t>
            </a:r>
            <a:r>
              <a:rPr lang="bg-BG" sz="1400" b="1" dirty="0">
                <a:solidFill>
                  <a:schemeClr val="bg1"/>
                </a:solidFill>
              </a:rPr>
              <a:t>за контролирана</a:t>
            </a:r>
            <a:endParaRPr lang="en-GB" sz="1400" b="1" dirty="0">
              <a:solidFill>
                <a:schemeClr val="bg1"/>
              </a:solidFill>
            </a:endParaRPr>
          </a:p>
          <a:p>
            <a:pPr algn="ctr"/>
            <a:r>
              <a:rPr lang="en-GB" sz="1400" b="1" dirty="0">
                <a:solidFill>
                  <a:schemeClr val="bg1"/>
                </a:solidFill>
              </a:rPr>
              <a:t>(n=3</a:t>
            </a:r>
            <a:r>
              <a:rPr lang="bg-BG" sz="1400" b="1" dirty="0">
                <a:solidFill>
                  <a:schemeClr val="bg1"/>
                </a:solidFill>
              </a:rPr>
              <a:t> </a:t>
            </a:r>
            <a:r>
              <a:rPr lang="en-GB" sz="1400" b="1" dirty="0">
                <a:solidFill>
                  <a:schemeClr val="bg1"/>
                </a:solidFill>
              </a:rPr>
              <a:t>023)</a:t>
            </a:r>
          </a:p>
        </p:txBody>
      </p:sp>
      <p:sp>
        <p:nvSpPr>
          <p:cNvPr id="13" name="TextBox 12"/>
          <p:cNvSpPr txBox="1"/>
          <p:nvPr/>
        </p:nvSpPr>
        <p:spPr>
          <a:xfrm>
            <a:off x="7217682" y="3780255"/>
            <a:ext cx="2724785" cy="1231106"/>
          </a:xfrm>
          <a:prstGeom prst="rect">
            <a:avLst/>
          </a:prstGeom>
          <a:solidFill>
            <a:schemeClr val="tx2">
              <a:lumMod val="75000"/>
            </a:schemeClr>
          </a:solidFill>
          <a:ln w="28575">
            <a:noFill/>
          </a:ln>
        </p:spPr>
        <p:txBody>
          <a:bodyPr wrap="none" rtlCol="0" anchor="b" anchorCtr="0">
            <a:spAutoFit/>
          </a:bodyPr>
          <a:lstStyle/>
          <a:p>
            <a:pPr algn="ctr"/>
            <a:r>
              <a:rPr lang="en-GB" sz="3200" b="1" dirty="0">
                <a:solidFill>
                  <a:schemeClr val="bg1"/>
                </a:solidFill>
              </a:rPr>
              <a:t>69</a:t>
            </a:r>
            <a:r>
              <a:rPr lang="bg-BG" sz="3200" b="1" dirty="0">
                <a:solidFill>
                  <a:schemeClr val="bg1"/>
                </a:solidFill>
              </a:rPr>
              <a:t>,</a:t>
            </a:r>
            <a:r>
              <a:rPr lang="en-GB" sz="3200" b="1" dirty="0">
                <a:solidFill>
                  <a:schemeClr val="bg1"/>
                </a:solidFill>
              </a:rPr>
              <a:t>9%</a:t>
            </a:r>
          </a:p>
          <a:p>
            <a:pPr algn="ctr"/>
            <a:r>
              <a:rPr lang="bg-BG" sz="1400" b="1" dirty="0">
                <a:solidFill>
                  <a:schemeClr val="bg1"/>
                </a:solidFill>
              </a:rPr>
              <a:t>от тези</a:t>
            </a:r>
            <a:r>
              <a:rPr lang="en-GB" sz="1400" b="1" dirty="0">
                <a:solidFill>
                  <a:schemeClr val="bg1"/>
                </a:solidFill>
              </a:rPr>
              <a:t> </a:t>
            </a:r>
            <a:r>
              <a:rPr lang="bg-BG" sz="1400" b="1" dirty="0">
                <a:solidFill>
                  <a:schemeClr val="bg1"/>
                </a:solidFill>
              </a:rPr>
              <a:t>пациенти</a:t>
            </a:r>
            <a:r>
              <a:rPr lang="en-GB" sz="1400" b="1" dirty="0">
                <a:solidFill>
                  <a:schemeClr val="bg1"/>
                </a:solidFill>
              </a:rPr>
              <a:t> </a:t>
            </a:r>
            <a:r>
              <a:rPr lang="bg-BG" sz="1400" b="1" dirty="0">
                <a:solidFill>
                  <a:schemeClr val="bg1"/>
                </a:solidFill>
              </a:rPr>
              <a:t>считат</a:t>
            </a:r>
            <a:br>
              <a:rPr lang="en-GB" sz="1400" b="1" dirty="0">
                <a:solidFill>
                  <a:schemeClr val="bg1"/>
                </a:solidFill>
              </a:rPr>
            </a:br>
            <a:r>
              <a:rPr lang="bg-BG" sz="1400" b="1" dirty="0">
                <a:solidFill>
                  <a:schemeClr val="bg1"/>
                </a:solidFill>
              </a:rPr>
              <a:t>своята астма</a:t>
            </a:r>
            <a:r>
              <a:rPr lang="en-GB" sz="1400" b="1" dirty="0">
                <a:solidFill>
                  <a:schemeClr val="bg1"/>
                </a:solidFill>
              </a:rPr>
              <a:t> </a:t>
            </a:r>
            <a:r>
              <a:rPr lang="bg-BG" sz="1400" b="1" dirty="0">
                <a:solidFill>
                  <a:schemeClr val="bg1"/>
                </a:solidFill>
              </a:rPr>
              <a:t>за несериозна</a:t>
            </a:r>
            <a:endParaRPr lang="en-GB" sz="1400" b="1" dirty="0">
              <a:solidFill>
                <a:schemeClr val="bg1"/>
              </a:solidFill>
            </a:endParaRPr>
          </a:p>
          <a:p>
            <a:pPr algn="ctr"/>
            <a:r>
              <a:rPr lang="en-GB" sz="1400" b="1" dirty="0">
                <a:solidFill>
                  <a:schemeClr val="bg1"/>
                </a:solidFill>
              </a:rPr>
              <a:t>(n=2</a:t>
            </a:r>
            <a:r>
              <a:rPr lang="bg-BG" sz="1400" b="1" dirty="0">
                <a:solidFill>
                  <a:schemeClr val="bg1"/>
                </a:solidFill>
              </a:rPr>
              <a:t> </a:t>
            </a:r>
            <a:r>
              <a:rPr lang="en-GB" sz="1400" b="1" dirty="0">
                <a:solidFill>
                  <a:schemeClr val="bg1"/>
                </a:solidFill>
              </a:rPr>
              <a:t>523)</a:t>
            </a:r>
          </a:p>
        </p:txBody>
      </p:sp>
      <p:sp>
        <p:nvSpPr>
          <p:cNvPr id="11" name="TextBox 10"/>
          <p:cNvSpPr txBox="1"/>
          <p:nvPr/>
        </p:nvSpPr>
        <p:spPr>
          <a:xfrm>
            <a:off x="4527115" y="1474208"/>
            <a:ext cx="3115340" cy="1231106"/>
          </a:xfrm>
          <a:prstGeom prst="rect">
            <a:avLst/>
          </a:prstGeom>
          <a:noFill/>
          <a:ln w="28575">
            <a:solidFill>
              <a:schemeClr val="tx2">
                <a:lumMod val="75000"/>
              </a:schemeClr>
            </a:solidFill>
          </a:ln>
        </p:spPr>
        <p:txBody>
          <a:bodyPr wrap="none" rtlCol="0" anchor="b" anchorCtr="0">
            <a:spAutoFit/>
          </a:bodyPr>
          <a:lstStyle/>
          <a:p>
            <a:pPr algn="ctr"/>
            <a:r>
              <a:rPr lang="en-GB" sz="3200" b="1" dirty="0">
                <a:solidFill>
                  <a:schemeClr val="tx2">
                    <a:lumMod val="50000"/>
                  </a:schemeClr>
                </a:solidFill>
              </a:rPr>
              <a:t>45</a:t>
            </a:r>
            <a:r>
              <a:rPr lang="bg-BG" sz="3200" b="1" dirty="0">
                <a:solidFill>
                  <a:schemeClr val="tx2">
                    <a:lumMod val="50000"/>
                  </a:schemeClr>
                </a:solidFill>
              </a:rPr>
              <a:t>,</a:t>
            </a:r>
            <a:r>
              <a:rPr lang="en-GB" sz="3200" b="1" dirty="0">
                <a:solidFill>
                  <a:schemeClr val="tx2">
                    <a:lumMod val="50000"/>
                  </a:schemeClr>
                </a:solidFill>
              </a:rPr>
              <a:t>1%</a:t>
            </a:r>
          </a:p>
          <a:p>
            <a:pPr algn="ctr"/>
            <a:r>
              <a:rPr lang="bg-BG" sz="1400" b="1" dirty="0">
                <a:solidFill>
                  <a:schemeClr val="tx2">
                    <a:lumMod val="50000"/>
                  </a:schemeClr>
                </a:solidFill>
              </a:rPr>
              <a:t>от пациентите</a:t>
            </a:r>
            <a:r>
              <a:rPr lang="en-GB" sz="1400" b="1" dirty="0">
                <a:solidFill>
                  <a:schemeClr val="tx2">
                    <a:lumMod val="50000"/>
                  </a:schemeClr>
                </a:solidFill>
              </a:rPr>
              <a:t> </a:t>
            </a:r>
            <a:r>
              <a:rPr lang="bg-BG" sz="1400" b="1" dirty="0">
                <a:solidFill>
                  <a:schemeClr val="tx2">
                    <a:lumMod val="50000"/>
                  </a:schemeClr>
                </a:solidFill>
              </a:rPr>
              <a:t>имат</a:t>
            </a:r>
            <a:br>
              <a:rPr lang="en-GB" sz="1400" b="1" dirty="0">
                <a:solidFill>
                  <a:schemeClr val="tx2">
                    <a:lumMod val="50000"/>
                  </a:schemeClr>
                </a:solidFill>
              </a:rPr>
            </a:br>
            <a:r>
              <a:rPr lang="bg-BG" sz="1400" b="1" dirty="0">
                <a:solidFill>
                  <a:schemeClr val="tx2">
                    <a:lumMod val="50000"/>
                  </a:schemeClr>
                </a:solidFill>
              </a:rPr>
              <a:t>неконтролирана</a:t>
            </a:r>
            <a:r>
              <a:rPr lang="en-GB" sz="1400" b="1" dirty="0">
                <a:solidFill>
                  <a:schemeClr val="tx2">
                    <a:lumMod val="50000"/>
                  </a:schemeClr>
                </a:solidFill>
              </a:rPr>
              <a:t> </a:t>
            </a:r>
            <a:r>
              <a:rPr lang="bg-BG" sz="1400" b="1" dirty="0">
                <a:solidFill>
                  <a:schemeClr val="tx2">
                    <a:lumMod val="50000"/>
                  </a:schemeClr>
                </a:solidFill>
              </a:rPr>
              <a:t>астма според </a:t>
            </a:r>
          </a:p>
          <a:p>
            <a:pPr algn="ctr"/>
            <a:r>
              <a:rPr lang="bg-BG" sz="1400" b="1" dirty="0">
                <a:solidFill>
                  <a:schemeClr val="tx2">
                    <a:lumMod val="50000"/>
                  </a:schemeClr>
                </a:solidFill>
              </a:rPr>
              <a:t>определението на </a:t>
            </a:r>
            <a:r>
              <a:rPr lang="en-GB" sz="1400" b="1" dirty="0">
                <a:solidFill>
                  <a:schemeClr val="tx2">
                    <a:lumMod val="50000"/>
                  </a:schemeClr>
                </a:solidFill>
              </a:rPr>
              <a:t>GINA (n=3</a:t>
            </a:r>
            <a:r>
              <a:rPr lang="bg-BG" sz="1400" b="1" dirty="0">
                <a:solidFill>
                  <a:schemeClr val="tx2">
                    <a:lumMod val="50000"/>
                  </a:schemeClr>
                </a:solidFill>
              </a:rPr>
              <a:t> </a:t>
            </a:r>
            <a:r>
              <a:rPr lang="en-GB" sz="1400" b="1" dirty="0">
                <a:solidFill>
                  <a:schemeClr val="tx2">
                    <a:lumMod val="50000"/>
                  </a:schemeClr>
                </a:solidFill>
              </a:rPr>
              <a:t>611)</a:t>
            </a:r>
          </a:p>
        </p:txBody>
      </p:sp>
      <p:pic>
        <p:nvPicPr>
          <p:cNvPr id="14" name="Picture 13">
            <a:extLst>
              <a:ext uri="{FF2B5EF4-FFF2-40B4-BE49-F238E27FC236}">
                <a16:creationId xmlns:a16="http://schemas.microsoft.com/office/drawing/2014/main" id="{490C95DA-DB46-45D5-A15E-63A3CA30371C}"/>
              </a:ext>
            </a:extLst>
          </p:cNvPr>
          <p:cNvPicPr>
            <a:picLocks noChangeAspect="1"/>
          </p:cNvPicPr>
          <p:nvPr/>
        </p:nvPicPr>
        <p:blipFill>
          <a:blip r:embed="rId3"/>
          <a:stretch>
            <a:fillRect/>
          </a:stretch>
        </p:blipFill>
        <p:spPr>
          <a:xfrm>
            <a:off x="11181037" y="0"/>
            <a:ext cx="1010963" cy="689118"/>
          </a:xfrm>
          <a:prstGeom prst="rect">
            <a:avLst/>
          </a:prstGeom>
        </p:spPr>
      </p:pic>
    </p:spTree>
    <p:extLst>
      <p:ext uri="{BB962C8B-B14F-4D97-AF65-F5344CB8AC3E}">
        <p14:creationId xmlns:p14="http://schemas.microsoft.com/office/powerpoint/2010/main" val="52029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Image result for asthma control"/>
          <p:cNvSpPr>
            <a:spLocks noChangeAspect="1" noChangeArrowheads="1"/>
          </p:cNvSpPr>
          <p:nvPr/>
        </p:nvSpPr>
        <p:spPr bwMode="auto">
          <a:xfrm>
            <a:off x="155575" y="-601663"/>
            <a:ext cx="2857500" cy="12573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11268" name="AutoShape 4" descr="Image result for asthma control"/>
          <p:cNvSpPr>
            <a:spLocks noChangeAspect="1" noChangeArrowheads="1"/>
          </p:cNvSpPr>
          <p:nvPr/>
        </p:nvSpPr>
        <p:spPr bwMode="auto">
          <a:xfrm>
            <a:off x="155575" y="-601663"/>
            <a:ext cx="2857500" cy="12573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11270" name="AutoShape 6" descr="Image result for asthma control"/>
          <p:cNvSpPr>
            <a:spLocks noChangeAspect="1" noChangeArrowheads="1"/>
          </p:cNvSpPr>
          <p:nvPr/>
        </p:nvSpPr>
        <p:spPr bwMode="auto">
          <a:xfrm>
            <a:off x="155575" y="-601663"/>
            <a:ext cx="2857500" cy="12573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11272" name="Picture 8" descr="http://www.smchd.org/wp-content/uploads/What-are-your-asthma-triggers-from-ALA-Angela-Cochran-MDH--673x1024.png"/>
          <p:cNvPicPr>
            <a:picLocks noChangeAspect="1" noChangeArrowheads="1"/>
          </p:cNvPicPr>
          <p:nvPr/>
        </p:nvPicPr>
        <p:blipFill>
          <a:blip r:embed="rId2"/>
          <a:srcRect/>
          <a:stretch>
            <a:fillRect/>
          </a:stretch>
        </p:blipFill>
        <p:spPr bwMode="auto">
          <a:xfrm>
            <a:off x="3723078" y="100143"/>
            <a:ext cx="5564776" cy="6657713"/>
          </a:xfrm>
          <a:prstGeom prst="rect">
            <a:avLst/>
          </a:prstGeom>
          <a:noFill/>
        </p:spPr>
      </p:pic>
      <p:pic>
        <p:nvPicPr>
          <p:cNvPr id="6" name="Picture 5">
            <a:extLst>
              <a:ext uri="{FF2B5EF4-FFF2-40B4-BE49-F238E27FC236}">
                <a16:creationId xmlns:a16="http://schemas.microsoft.com/office/drawing/2014/main" id="{53CE82C4-C743-421D-B5B9-59E06363DFD2}"/>
              </a:ext>
            </a:extLst>
          </p:cNvPr>
          <p:cNvPicPr>
            <a:picLocks noChangeAspect="1"/>
          </p:cNvPicPr>
          <p:nvPr/>
        </p:nvPicPr>
        <p:blipFill>
          <a:blip r:embed="rId3"/>
          <a:stretch>
            <a:fillRect/>
          </a:stretch>
        </p:blipFill>
        <p:spPr>
          <a:xfrm>
            <a:off x="11181037" y="0"/>
            <a:ext cx="1010963" cy="6891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717" y="274638"/>
            <a:ext cx="10970683" cy="1143000"/>
          </a:xfrm>
        </p:spPr>
        <p:txBody>
          <a:bodyPr/>
          <a:lstStyle/>
          <a:p>
            <a:pPr eaLnBrk="1" hangingPunct="1"/>
            <a:endParaRPr lang="en-US"/>
          </a:p>
        </p:txBody>
      </p:sp>
      <p:pic>
        <p:nvPicPr>
          <p:cNvPr id="34819" name="Picture 3" descr="jeffery3"/>
          <p:cNvPicPr>
            <a:picLocks noChangeAspect="1" noChangeArrowheads="1"/>
          </p:cNvPicPr>
          <p:nvPr/>
        </p:nvPicPr>
        <p:blipFill>
          <a:blip r:embed="rId3"/>
          <a:srcRect/>
          <a:stretch>
            <a:fillRect/>
          </a:stretch>
        </p:blipFill>
        <p:spPr bwMode="auto">
          <a:xfrm>
            <a:off x="0" y="163514"/>
            <a:ext cx="12192000" cy="6238875"/>
          </a:xfrm>
          <a:prstGeom prst="rect">
            <a:avLst/>
          </a:prstGeom>
          <a:noFill/>
          <a:ln w="9525">
            <a:noFill/>
            <a:miter lim="800000"/>
            <a:headEnd/>
            <a:tailEnd/>
          </a:ln>
        </p:spPr>
      </p:pic>
      <p:sp>
        <p:nvSpPr>
          <p:cNvPr id="34820" name="Text Box 4"/>
          <p:cNvSpPr txBox="1">
            <a:spLocks noChangeArrowheads="1"/>
          </p:cNvSpPr>
          <p:nvPr/>
        </p:nvSpPr>
        <p:spPr bwMode="auto">
          <a:xfrm>
            <a:off x="0" y="6645021"/>
            <a:ext cx="3387466" cy="261610"/>
          </a:xfrm>
          <a:prstGeom prst="rect">
            <a:avLst/>
          </a:prstGeom>
          <a:noFill/>
          <a:ln w="9525">
            <a:noFill/>
            <a:miter lim="800000"/>
            <a:headEnd/>
            <a:tailEnd/>
          </a:ln>
        </p:spPr>
        <p:txBody>
          <a:bodyPr wrap="none">
            <a:spAutoFit/>
          </a:bodyPr>
          <a:lstStyle/>
          <a:p>
            <a:r>
              <a:rPr lang="fr-BE" sz="1100" dirty="0" err="1">
                <a:latin typeface="Times New Roman" pitchFamily="18" charset="0"/>
              </a:rPr>
              <a:t>Jeffery</a:t>
            </a:r>
            <a:r>
              <a:rPr lang="fr-BE" sz="1100" dirty="0">
                <a:latin typeface="Times New Roman" pitchFamily="18" charset="0"/>
              </a:rPr>
              <a:t>, Am J </a:t>
            </a:r>
            <a:r>
              <a:rPr lang="fr-BE" sz="1100" dirty="0" err="1">
                <a:latin typeface="Times New Roman" pitchFamily="18" charset="0"/>
              </a:rPr>
              <a:t>Respir</a:t>
            </a:r>
            <a:r>
              <a:rPr lang="fr-BE" sz="1100" dirty="0">
                <a:latin typeface="Times New Roman" pitchFamily="18" charset="0"/>
              </a:rPr>
              <a:t> Crit Care Med, 2001, 164, S28-S38</a:t>
            </a:r>
            <a:endParaRPr lang="en-GB" sz="1100" dirty="0">
              <a:latin typeface="Times New Roman" pitchFamily="18" charset="0"/>
            </a:endParaRPr>
          </a:p>
        </p:txBody>
      </p:sp>
      <p:sp>
        <p:nvSpPr>
          <p:cNvPr id="5" name="Content Placeholder 8">
            <a:extLst>
              <a:ext uri="{FF2B5EF4-FFF2-40B4-BE49-F238E27FC236}">
                <a16:creationId xmlns:a16="http://schemas.microsoft.com/office/drawing/2014/main" id="{FF08BFD9-BBE7-43B0-84B9-4F82B58FB9A2}"/>
              </a:ext>
            </a:extLst>
          </p:cNvPr>
          <p:cNvSpPr txBox="1">
            <a:spLocks/>
          </p:cNvSpPr>
          <p:nvPr/>
        </p:nvSpPr>
        <p:spPr>
          <a:xfrm>
            <a:off x="9204990" y="-1002536"/>
            <a:ext cx="3405546" cy="4852362"/>
          </a:xfrm>
          <a:prstGeom prst="rect">
            <a:avLst/>
          </a:prstGeom>
        </p:spPr>
        <p:txBody>
          <a:bodyPr anchor="ctr">
            <a:normAutofit/>
          </a:bodyPr>
          <a:lstStyle/>
          <a:p>
            <a:pPr marL="0" marR="0" lvl="0" indent="0" algn="l" defTabSz="457200" rtl="0" eaLnBrk="1" fontAlgn="auto" latinLnBrk="0" hangingPunct="1">
              <a:lnSpc>
                <a:spcPct val="100000"/>
              </a:lnSpc>
              <a:spcBef>
                <a:spcPts val="500"/>
              </a:spcBef>
              <a:spcAft>
                <a:spcPts val="500"/>
              </a:spcAft>
              <a:buClr>
                <a:schemeClr val="tx2"/>
              </a:buClr>
              <a:buSzPct val="110000"/>
              <a:buFont typeface="Wingdings" charset="2"/>
              <a:buNone/>
              <a:tabLst/>
              <a:defRPr/>
            </a:pPr>
            <a:r>
              <a:rPr kumimoji="0" lang="bg-BG" b="0" i="0" u="none" strike="noStrike" kern="1200" cap="none" spc="0" normalizeH="0" baseline="0" noProof="0" dirty="0">
                <a:ln>
                  <a:noFill/>
                </a:ln>
                <a:solidFill>
                  <a:schemeClr val="bg1"/>
                </a:solidFill>
                <a:effectLst/>
                <a:uLnTx/>
                <a:uFillTx/>
                <a:latin typeface="+mn-lt"/>
                <a:ea typeface="+mn-ea"/>
                <a:cs typeface="+mn-cs"/>
              </a:rPr>
              <a:t>Облекчаващите бронходилатиращи медикаменти</a:t>
            </a:r>
            <a:r>
              <a:rPr kumimoji="0" lang="en-US" b="0" i="0" u="none" strike="noStrike" kern="1200" cap="none" spc="0" normalizeH="0" baseline="0" noProof="0" dirty="0">
                <a:ln>
                  <a:noFill/>
                </a:ln>
                <a:solidFill>
                  <a:schemeClr val="bg1"/>
                </a:solidFill>
                <a:effectLst/>
                <a:uLnTx/>
                <a:uFillTx/>
                <a:latin typeface="+mn-lt"/>
                <a:ea typeface="+mn-ea"/>
                <a:cs typeface="+mn-cs"/>
              </a:rPr>
              <a:t>*</a:t>
            </a:r>
            <a:r>
              <a:rPr kumimoji="0" lang="bg-BG" b="0" i="0" u="none" strike="noStrike" kern="1200" cap="none" spc="0" normalizeH="0" baseline="0" noProof="0" dirty="0">
                <a:ln>
                  <a:noFill/>
                </a:ln>
                <a:solidFill>
                  <a:schemeClr val="bg1"/>
                </a:solidFill>
                <a:effectLst/>
                <a:uLnTx/>
                <a:uFillTx/>
                <a:latin typeface="+mn-lt"/>
                <a:ea typeface="+mn-ea"/>
                <a:cs typeface="+mn-cs"/>
              </a:rPr>
              <a:t> водят до бронходилатация </a:t>
            </a:r>
          </a:p>
          <a:p>
            <a:pPr marL="0" marR="0" lvl="0" indent="0" algn="l" defTabSz="457200" rtl="0" eaLnBrk="1" fontAlgn="auto" latinLnBrk="0" hangingPunct="1">
              <a:lnSpc>
                <a:spcPct val="100000"/>
              </a:lnSpc>
              <a:spcBef>
                <a:spcPts val="500"/>
              </a:spcBef>
              <a:spcAft>
                <a:spcPts val="500"/>
              </a:spcAft>
              <a:buClr>
                <a:schemeClr val="tx2"/>
              </a:buClr>
              <a:buSzPct val="110000"/>
              <a:buFont typeface="Wingdings" charset="2"/>
              <a:buNone/>
              <a:tabLst/>
              <a:defRPr/>
            </a:pPr>
            <a:r>
              <a:rPr kumimoji="0" lang="bg-BG" b="1" i="0" u="none" strike="noStrike" kern="1200" cap="none" spc="0" normalizeH="0" baseline="0" noProof="0" dirty="0">
                <a:ln>
                  <a:noFill/>
                </a:ln>
                <a:solidFill>
                  <a:schemeClr val="bg1"/>
                </a:solidFill>
                <a:effectLst/>
                <a:uLnTx/>
                <a:uFillTx/>
                <a:latin typeface="+mn-lt"/>
                <a:ea typeface="+mn-ea"/>
                <a:cs typeface="+mn-cs"/>
              </a:rPr>
              <a:t>без ефект върху възпалението. </a:t>
            </a:r>
            <a:endParaRPr kumimoji="0" lang="en-US" b="1" i="0" u="none" strike="noStrike" kern="1200" cap="none" spc="0" normalizeH="0" baseline="0" noProof="0" dirty="0">
              <a:ln>
                <a:noFill/>
              </a:ln>
              <a:solidFill>
                <a:schemeClr val="bg1"/>
              </a:solidFill>
              <a:effectLst/>
              <a:uLnTx/>
              <a:uFillTx/>
              <a:latin typeface="+mn-lt"/>
              <a:ea typeface="+mn-ea"/>
              <a:cs typeface="+mn-cs"/>
            </a:endParaRPr>
          </a:p>
        </p:txBody>
      </p:sp>
      <p:cxnSp>
        <p:nvCxnSpPr>
          <p:cNvPr id="7" name="Straight Arrow Connector 6"/>
          <p:cNvCxnSpPr/>
          <p:nvPr/>
        </p:nvCxnSpPr>
        <p:spPr>
          <a:xfrm rot="5400000">
            <a:off x="8223568" y="1657274"/>
            <a:ext cx="1221059" cy="741786"/>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C3E6-78E8-4125-8A76-EB7F06D8391C}"/>
              </a:ext>
            </a:extLst>
          </p:cNvPr>
          <p:cNvSpPr>
            <a:spLocks noGrp="1"/>
          </p:cNvSpPr>
          <p:nvPr>
            <p:ph type="title"/>
          </p:nvPr>
        </p:nvSpPr>
        <p:spPr/>
        <p:txBody>
          <a:bodyPr/>
          <a:lstStyle/>
          <a:p>
            <a:r>
              <a:rPr lang="ru-RU" dirty="0" err="1">
                <a:solidFill>
                  <a:srgbClr val="000000"/>
                </a:solidFill>
              </a:rPr>
              <a:t>Влошаването</a:t>
            </a:r>
            <a:r>
              <a:rPr lang="ru-RU" dirty="0">
                <a:solidFill>
                  <a:srgbClr val="000000"/>
                </a:solidFill>
              </a:rPr>
              <a:t> на </a:t>
            </a:r>
            <a:r>
              <a:rPr lang="ru-RU" dirty="0" err="1">
                <a:solidFill>
                  <a:srgbClr val="000000"/>
                </a:solidFill>
              </a:rPr>
              <a:t>симптомите</a:t>
            </a:r>
            <a:r>
              <a:rPr lang="ru-RU" dirty="0">
                <a:solidFill>
                  <a:srgbClr val="000000"/>
                </a:solidFill>
              </a:rPr>
              <a:t> на </a:t>
            </a:r>
            <a:r>
              <a:rPr lang="ru-RU" dirty="0" err="1">
                <a:solidFill>
                  <a:srgbClr val="000000"/>
                </a:solidFill>
              </a:rPr>
              <a:t>астмата</a:t>
            </a:r>
            <a:r>
              <a:rPr lang="ru-RU" dirty="0">
                <a:solidFill>
                  <a:srgbClr val="000000"/>
                </a:solidFill>
              </a:rPr>
              <a:t> се </a:t>
            </a:r>
            <a:r>
              <a:rPr lang="ru-RU" dirty="0" err="1">
                <a:solidFill>
                  <a:srgbClr val="000000"/>
                </a:solidFill>
              </a:rPr>
              <a:t>дължи</a:t>
            </a:r>
            <a:r>
              <a:rPr lang="ru-RU" dirty="0">
                <a:solidFill>
                  <a:srgbClr val="000000"/>
                </a:solidFill>
              </a:rPr>
              <a:t> на </a:t>
            </a:r>
            <a:r>
              <a:rPr lang="ru-RU" dirty="0" err="1">
                <a:solidFill>
                  <a:srgbClr val="000000"/>
                </a:solidFill>
              </a:rPr>
              <a:t>прогресиращо</a:t>
            </a:r>
            <a:r>
              <a:rPr lang="ru-RU" dirty="0">
                <a:solidFill>
                  <a:srgbClr val="000000"/>
                </a:solidFill>
              </a:rPr>
              <a:t> </a:t>
            </a:r>
            <a:r>
              <a:rPr lang="ru-RU" dirty="0" err="1">
                <a:solidFill>
                  <a:srgbClr val="000000"/>
                </a:solidFill>
              </a:rPr>
              <a:t>възпаление</a:t>
            </a:r>
            <a:r>
              <a:rPr lang="ru-RU" dirty="0">
                <a:solidFill>
                  <a:srgbClr val="000000"/>
                </a:solidFill>
              </a:rPr>
              <a:t> и бронхоконстрикция¹</a:t>
            </a:r>
            <a:endParaRPr lang="bg-BG" dirty="0">
              <a:solidFill>
                <a:srgbClr val="000000"/>
              </a:solidFill>
            </a:endParaRPr>
          </a:p>
        </p:txBody>
      </p:sp>
      <p:sp>
        <p:nvSpPr>
          <p:cNvPr id="4" name="object 2">
            <a:extLst>
              <a:ext uri="{FF2B5EF4-FFF2-40B4-BE49-F238E27FC236}">
                <a16:creationId xmlns:a16="http://schemas.microsoft.com/office/drawing/2014/main" id="{CF925A78-38AC-4633-AD31-FC3CD2AA7EE2}"/>
              </a:ext>
            </a:extLst>
          </p:cNvPr>
          <p:cNvSpPr/>
          <p:nvPr/>
        </p:nvSpPr>
        <p:spPr>
          <a:xfrm>
            <a:off x="4455001" y="2347920"/>
            <a:ext cx="3000038" cy="2994262"/>
          </a:xfrm>
          <a:custGeom>
            <a:avLst/>
            <a:gdLst/>
            <a:ahLst/>
            <a:cxnLst/>
            <a:rect l="l" t="t" r="r" b="b"/>
            <a:pathLst>
              <a:path w="4947284" h="4937759">
                <a:moveTo>
                  <a:pt x="2711597" y="4927860"/>
                </a:moveTo>
                <a:lnTo>
                  <a:pt x="2235188" y="4927860"/>
                </a:lnTo>
                <a:lnTo>
                  <a:pt x="2282350" y="4937676"/>
                </a:lnTo>
                <a:lnTo>
                  <a:pt x="2664436" y="4937676"/>
                </a:lnTo>
                <a:lnTo>
                  <a:pt x="2711597" y="4927860"/>
                </a:lnTo>
                <a:close/>
              </a:path>
              <a:path w="4947284" h="4937759">
                <a:moveTo>
                  <a:pt x="2805144" y="4918043"/>
                </a:moveTo>
                <a:lnTo>
                  <a:pt x="2141642" y="4918043"/>
                </a:lnTo>
                <a:lnTo>
                  <a:pt x="2188283" y="4927860"/>
                </a:lnTo>
                <a:lnTo>
                  <a:pt x="2758503" y="4927860"/>
                </a:lnTo>
                <a:lnTo>
                  <a:pt x="2805144" y="4918043"/>
                </a:lnTo>
                <a:close/>
              </a:path>
              <a:path w="4947284" h="4937759">
                <a:moveTo>
                  <a:pt x="2851512" y="19632"/>
                </a:moveTo>
                <a:lnTo>
                  <a:pt x="2095274" y="19632"/>
                </a:lnTo>
                <a:lnTo>
                  <a:pt x="1823261" y="78531"/>
                </a:lnTo>
                <a:lnTo>
                  <a:pt x="1779035" y="98164"/>
                </a:lnTo>
                <a:lnTo>
                  <a:pt x="1691609" y="117797"/>
                </a:lnTo>
                <a:lnTo>
                  <a:pt x="1605606" y="157063"/>
                </a:lnTo>
                <a:lnTo>
                  <a:pt x="1563159" y="166879"/>
                </a:lnTo>
                <a:lnTo>
                  <a:pt x="1521092" y="186512"/>
                </a:lnTo>
                <a:lnTo>
                  <a:pt x="1356798" y="265044"/>
                </a:lnTo>
                <a:lnTo>
                  <a:pt x="1237981" y="323943"/>
                </a:lnTo>
                <a:lnTo>
                  <a:pt x="1199258" y="353392"/>
                </a:lnTo>
                <a:lnTo>
                  <a:pt x="1123186" y="392658"/>
                </a:lnTo>
                <a:lnTo>
                  <a:pt x="1085854" y="422107"/>
                </a:lnTo>
                <a:lnTo>
                  <a:pt x="1049002" y="451556"/>
                </a:lnTo>
                <a:lnTo>
                  <a:pt x="1012638" y="471189"/>
                </a:lnTo>
                <a:lnTo>
                  <a:pt x="976771" y="500639"/>
                </a:lnTo>
                <a:lnTo>
                  <a:pt x="941409" y="530088"/>
                </a:lnTo>
                <a:lnTo>
                  <a:pt x="906561" y="559537"/>
                </a:lnTo>
                <a:lnTo>
                  <a:pt x="872234" y="579170"/>
                </a:lnTo>
                <a:lnTo>
                  <a:pt x="838437" y="608620"/>
                </a:lnTo>
                <a:lnTo>
                  <a:pt x="805178" y="647886"/>
                </a:lnTo>
                <a:lnTo>
                  <a:pt x="772465" y="677335"/>
                </a:lnTo>
                <a:lnTo>
                  <a:pt x="740307" y="706784"/>
                </a:lnTo>
                <a:lnTo>
                  <a:pt x="708713" y="736234"/>
                </a:lnTo>
                <a:lnTo>
                  <a:pt x="677689" y="765683"/>
                </a:lnTo>
                <a:lnTo>
                  <a:pt x="647246" y="804949"/>
                </a:lnTo>
                <a:lnTo>
                  <a:pt x="617390" y="834398"/>
                </a:lnTo>
                <a:lnTo>
                  <a:pt x="588130" y="863848"/>
                </a:lnTo>
                <a:lnTo>
                  <a:pt x="559476" y="903113"/>
                </a:lnTo>
                <a:lnTo>
                  <a:pt x="531433" y="932563"/>
                </a:lnTo>
                <a:lnTo>
                  <a:pt x="504012" y="971829"/>
                </a:lnTo>
                <a:lnTo>
                  <a:pt x="477221" y="1011094"/>
                </a:lnTo>
                <a:lnTo>
                  <a:pt x="451067" y="1040544"/>
                </a:lnTo>
                <a:lnTo>
                  <a:pt x="425559" y="1079810"/>
                </a:lnTo>
                <a:lnTo>
                  <a:pt x="400705" y="1119075"/>
                </a:lnTo>
                <a:lnTo>
                  <a:pt x="376514" y="1158341"/>
                </a:lnTo>
                <a:lnTo>
                  <a:pt x="352993" y="1197607"/>
                </a:lnTo>
                <a:lnTo>
                  <a:pt x="330152" y="1236873"/>
                </a:lnTo>
                <a:lnTo>
                  <a:pt x="307998" y="1276139"/>
                </a:lnTo>
                <a:lnTo>
                  <a:pt x="286540" y="1315404"/>
                </a:lnTo>
                <a:lnTo>
                  <a:pt x="265786" y="1354670"/>
                </a:lnTo>
                <a:lnTo>
                  <a:pt x="245745" y="1393936"/>
                </a:lnTo>
                <a:lnTo>
                  <a:pt x="226424" y="1433202"/>
                </a:lnTo>
                <a:lnTo>
                  <a:pt x="207832" y="1472468"/>
                </a:lnTo>
                <a:lnTo>
                  <a:pt x="189977" y="1521550"/>
                </a:lnTo>
                <a:lnTo>
                  <a:pt x="172867" y="1560816"/>
                </a:lnTo>
                <a:lnTo>
                  <a:pt x="156511" y="1600082"/>
                </a:lnTo>
                <a:lnTo>
                  <a:pt x="140918" y="1639347"/>
                </a:lnTo>
                <a:lnTo>
                  <a:pt x="126095" y="1688430"/>
                </a:lnTo>
                <a:lnTo>
                  <a:pt x="112050" y="1727696"/>
                </a:lnTo>
                <a:lnTo>
                  <a:pt x="98792" y="1776778"/>
                </a:lnTo>
                <a:lnTo>
                  <a:pt x="86330" y="1816044"/>
                </a:lnTo>
                <a:lnTo>
                  <a:pt x="74671" y="1865126"/>
                </a:lnTo>
                <a:lnTo>
                  <a:pt x="63824" y="1904392"/>
                </a:lnTo>
                <a:lnTo>
                  <a:pt x="53797" y="1953474"/>
                </a:lnTo>
                <a:lnTo>
                  <a:pt x="44598" y="2002556"/>
                </a:lnTo>
                <a:lnTo>
                  <a:pt x="36237" y="2041822"/>
                </a:lnTo>
                <a:lnTo>
                  <a:pt x="28720" y="2090904"/>
                </a:lnTo>
                <a:lnTo>
                  <a:pt x="22056" y="2139987"/>
                </a:lnTo>
                <a:lnTo>
                  <a:pt x="16254" y="2179253"/>
                </a:lnTo>
                <a:lnTo>
                  <a:pt x="11322" y="2228335"/>
                </a:lnTo>
                <a:lnTo>
                  <a:pt x="7268" y="2277417"/>
                </a:lnTo>
                <a:lnTo>
                  <a:pt x="4100" y="2326499"/>
                </a:lnTo>
                <a:lnTo>
                  <a:pt x="1828" y="2375582"/>
                </a:lnTo>
                <a:lnTo>
                  <a:pt x="458" y="2424664"/>
                </a:lnTo>
                <a:lnTo>
                  <a:pt x="0" y="2473746"/>
                </a:lnTo>
                <a:lnTo>
                  <a:pt x="458" y="2513012"/>
                </a:lnTo>
                <a:lnTo>
                  <a:pt x="1828" y="2562094"/>
                </a:lnTo>
                <a:lnTo>
                  <a:pt x="4100" y="2611177"/>
                </a:lnTo>
                <a:lnTo>
                  <a:pt x="7268" y="2660259"/>
                </a:lnTo>
                <a:lnTo>
                  <a:pt x="11322" y="2709341"/>
                </a:lnTo>
                <a:lnTo>
                  <a:pt x="16254" y="2758423"/>
                </a:lnTo>
                <a:lnTo>
                  <a:pt x="22056" y="2797689"/>
                </a:lnTo>
                <a:lnTo>
                  <a:pt x="28720" y="2846771"/>
                </a:lnTo>
                <a:lnTo>
                  <a:pt x="36237" y="2895854"/>
                </a:lnTo>
                <a:lnTo>
                  <a:pt x="44598" y="2935120"/>
                </a:lnTo>
                <a:lnTo>
                  <a:pt x="53797" y="2984202"/>
                </a:lnTo>
                <a:lnTo>
                  <a:pt x="63824" y="3033284"/>
                </a:lnTo>
                <a:lnTo>
                  <a:pt x="74671" y="3072550"/>
                </a:lnTo>
                <a:lnTo>
                  <a:pt x="86330" y="3121632"/>
                </a:lnTo>
                <a:lnTo>
                  <a:pt x="98792" y="3160898"/>
                </a:lnTo>
                <a:lnTo>
                  <a:pt x="112050" y="3209980"/>
                </a:lnTo>
                <a:lnTo>
                  <a:pt x="126095" y="3249246"/>
                </a:lnTo>
                <a:lnTo>
                  <a:pt x="140918" y="3298328"/>
                </a:lnTo>
                <a:lnTo>
                  <a:pt x="156511" y="3337594"/>
                </a:lnTo>
                <a:lnTo>
                  <a:pt x="172867" y="3376860"/>
                </a:lnTo>
                <a:lnTo>
                  <a:pt x="189977" y="3425942"/>
                </a:lnTo>
                <a:lnTo>
                  <a:pt x="207832" y="3465208"/>
                </a:lnTo>
                <a:lnTo>
                  <a:pt x="226424" y="3504474"/>
                </a:lnTo>
                <a:lnTo>
                  <a:pt x="245745" y="3543740"/>
                </a:lnTo>
                <a:lnTo>
                  <a:pt x="265786" y="3583006"/>
                </a:lnTo>
                <a:lnTo>
                  <a:pt x="286540" y="3622271"/>
                </a:lnTo>
                <a:lnTo>
                  <a:pt x="307998" y="3661537"/>
                </a:lnTo>
                <a:lnTo>
                  <a:pt x="330152" y="3700803"/>
                </a:lnTo>
                <a:lnTo>
                  <a:pt x="352993" y="3740069"/>
                </a:lnTo>
                <a:lnTo>
                  <a:pt x="376514" y="3779335"/>
                </a:lnTo>
                <a:lnTo>
                  <a:pt x="400705" y="3818601"/>
                </a:lnTo>
                <a:lnTo>
                  <a:pt x="425559" y="3857866"/>
                </a:lnTo>
                <a:lnTo>
                  <a:pt x="451067" y="3897132"/>
                </a:lnTo>
                <a:lnTo>
                  <a:pt x="477221" y="3926582"/>
                </a:lnTo>
                <a:lnTo>
                  <a:pt x="504012" y="3965847"/>
                </a:lnTo>
                <a:lnTo>
                  <a:pt x="531433" y="4005113"/>
                </a:lnTo>
                <a:lnTo>
                  <a:pt x="559476" y="4034563"/>
                </a:lnTo>
                <a:lnTo>
                  <a:pt x="588130" y="4073828"/>
                </a:lnTo>
                <a:lnTo>
                  <a:pt x="617390" y="4103278"/>
                </a:lnTo>
                <a:lnTo>
                  <a:pt x="647246" y="4132727"/>
                </a:lnTo>
                <a:lnTo>
                  <a:pt x="677689" y="4171993"/>
                </a:lnTo>
                <a:lnTo>
                  <a:pt x="708713" y="4201442"/>
                </a:lnTo>
                <a:lnTo>
                  <a:pt x="740307" y="4230892"/>
                </a:lnTo>
                <a:lnTo>
                  <a:pt x="772465" y="4260341"/>
                </a:lnTo>
                <a:lnTo>
                  <a:pt x="805178" y="4299607"/>
                </a:lnTo>
                <a:lnTo>
                  <a:pt x="838437" y="4329056"/>
                </a:lnTo>
                <a:lnTo>
                  <a:pt x="872234" y="4358506"/>
                </a:lnTo>
                <a:lnTo>
                  <a:pt x="906561" y="4387955"/>
                </a:lnTo>
                <a:lnTo>
                  <a:pt x="941409" y="4407588"/>
                </a:lnTo>
                <a:lnTo>
                  <a:pt x="976771" y="4437037"/>
                </a:lnTo>
                <a:lnTo>
                  <a:pt x="1012638" y="4466487"/>
                </a:lnTo>
                <a:lnTo>
                  <a:pt x="1049002" y="4495936"/>
                </a:lnTo>
                <a:lnTo>
                  <a:pt x="1085854" y="4515569"/>
                </a:lnTo>
                <a:lnTo>
                  <a:pt x="1123186" y="4545018"/>
                </a:lnTo>
                <a:lnTo>
                  <a:pt x="1160990" y="4564651"/>
                </a:lnTo>
                <a:lnTo>
                  <a:pt x="1199258" y="4594100"/>
                </a:lnTo>
                <a:lnTo>
                  <a:pt x="1316759" y="4652999"/>
                </a:lnTo>
                <a:lnTo>
                  <a:pt x="1438134" y="4711898"/>
                </a:lnTo>
                <a:lnTo>
                  <a:pt x="1605606" y="4790430"/>
                </a:lnTo>
                <a:lnTo>
                  <a:pt x="1648425" y="4800246"/>
                </a:lnTo>
                <a:lnTo>
                  <a:pt x="1691609" y="4819879"/>
                </a:lnTo>
                <a:lnTo>
                  <a:pt x="1779035" y="4839512"/>
                </a:lnTo>
                <a:lnTo>
                  <a:pt x="1823261" y="4859145"/>
                </a:lnTo>
                <a:lnTo>
                  <a:pt x="2095274" y="4918043"/>
                </a:lnTo>
                <a:lnTo>
                  <a:pt x="2851512" y="4918043"/>
                </a:lnTo>
                <a:lnTo>
                  <a:pt x="3123526" y="4859145"/>
                </a:lnTo>
                <a:lnTo>
                  <a:pt x="3167752" y="4839512"/>
                </a:lnTo>
                <a:lnTo>
                  <a:pt x="3255178" y="4819879"/>
                </a:lnTo>
                <a:lnTo>
                  <a:pt x="3298361" y="4800246"/>
                </a:lnTo>
                <a:lnTo>
                  <a:pt x="3341181" y="4790430"/>
                </a:lnTo>
                <a:lnTo>
                  <a:pt x="3508653" y="4711898"/>
                </a:lnTo>
                <a:lnTo>
                  <a:pt x="3630028" y="4652999"/>
                </a:lnTo>
                <a:lnTo>
                  <a:pt x="3747530" y="4594100"/>
                </a:lnTo>
                <a:lnTo>
                  <a:pt x="3785798" y="4564651"/>
                </a:lnTo>
                <a:lnTo>
                  <a:pt x="3823602" y="4545018"/>
                </a:lnTo>
                <a:lnTo>
                  <a:pt x="3860935" y="4515569"/>
                </a:lnTo>
                <a:lnTo>
                  <a:pt x="3897787" y="4495936"/>
                </a:lnTo>
                <a:lnTo>
                  <a:pt x="3934151" y="4466487"/>
                </a:lnTo>
                <a:lnTo>
                  <a:pt x="3970018" y="4437037"/>
                </a:lnTo>
                <a:lnTo>
                  <a:pt x="4005380" y="4407588"/>
                </a:lnTo>
                <a:lnTo>
                  <a:pt x="4040229" y="4387955"/>
                </a:lnTo>
                <a:lnTo>
                  <a:pt x="4074556" y="4358506"/>
                </a:lnTo>
                <a:lnTo>
                  <a:pt x="4108353" y="4329056"/>
                </a:lnTo>
                <a:lnTo>
                  <a:pt x="4141612" y="4299607"/>
                </a:lnTo>
                <a:lnTo>
                  <a:pt x="4174325" y="4260341"/>
                </a:lnTo>
                <a:lnTo>
                  <a:pt x="4206483" y="4230892"/>
                </a:lnTo>
                <a:lnTo>
                  <a:pt x="4238078" y="4201442"/>
                </a:lnTo>
                <a:lnTo>
                  <a:pt x="4269101" y="4171993"/>
                </a:lnTo>
                <a:lnTo>
                  <a:pt x="4299545" y="4132727"/>
                </a:lnTo>
                <a:lnTo>
                  <a:pt x="4329401" y="4103278"/>
                </a:lnTo>
                <a:lnTo>
                  <a:pt x="4358661" y="4073828"/>
                </a:lnTo>
                <a:lnTo>
                  <a:pt x="4387316" y="4034563"/>
                </a:lnTo>
                <a:lnTo>
                  <a:pt x="4415358" y="4005113"/>
                </a:lnTo>
                <a:lnTo>
                  <a:pt x="4442780" y="3965847"/>
                </a:lnTo>
                <a:lnTo>
                  <a:pt x="4469571" y="3926582"/>
                </a:lnTo>
                <a:lnTo>
                  <a:pt x="4495726" y="3897132"/>
                </a:lnTo>
                <a:lnTo>
                  <a:pt x="4521234" y="3857866"/>
                </a:lnTo>
                <a:lnTo>
                  <a:pt x="4546088" y="3818601"/>
                </a:lnTo>
                <a:lnTo>
                  <a:pt x="4570279" y="3779335"/>
                </a:lnTo>
                <a:lnTo>
                  <a:pt x="4593799" y="3740069"/>
                </a:lnTo>
                <a:lnTo>
                  <a:pt x="4616641" y="3700803"/>
                </a:lnTo>
                <a:lnTo>
                  <a:pt x="4638795" y="3661537"/>
                </a:lnTo>
                <a:lnTo>
                  <a:pt x="4660253" y="3622271"/>
                </a:lnTo>
                <a:lnTo>
                  <a:pt x="4681007" y="3583006"/>
                </a:lnTo>
                <a:lnTo>
                  <a:pt x="4701049" y="3543740"/>
                </a:lnTo>
                <a:lnTo>
                  <a:pt x="4720370" y="3504474"/>
                </a:lnTo>
                <a:lnTo>
                  <a:pt x="4738962" y="3465208"/>
                </a:lnTo>
                <a:lnTo>
                  <a:pt x="4756817" y="3425942"/>
                </a:lnTo>
                <a:lnTo>
                  <a:pt x="4773927" y="3376860"/>
                </a:lnTo>
                <a:lnTo>
                  <a:pt x="4790283" y="3337594"/>
                </a:lnTo>
                <a:lnTo>
                  <a:pt x="4805876" y="3298328"/>
                </a:lnTo>
                <a:lnTo>
                  <a:pt x="4820700" y="3249246"/>
                </a:lnTo>
                <a:lnTo>
                  <a:pt x="4834744" y="3209980"/>
                </a:lnTo>
                <a:lnTo>
                  <a:pt x="4848002" y="3160898"/>
                </a:lnTo>
                <a:lnTo>
                  <a:pt x="4860465" y="3121632"/>
                </a:lnTo>
                <a:lnTo>
                  <a:pt x="4872124" y="3072550"/>
                </a:lnTo>
                <a:lnTo>
                  <a:pt x="4882971" y="3033284"/>
                </a:lnTo>
                <a:lnTo>
                  <a:pt x="4892998" y="2984202"/>
                </a:lnTo>
                <a:lnTo>
                  <a:pt x="4902197" y="2935120"/>
                </a:lnTo>
                <a:lnTo>
                  <a:pt x="4910559" y="2895854"/>
                </a:lnTo>
                <a:lnTo>
                  <a:pt x="4918075" y="2846771"/>
                </a:lnTo>
                <a:lnTo>
                  <a:pt x="4924739" y="2797689"/>
                </a:lnTo>
                <a:lnTo>
                  <a:pt x="4930541" y="2758423"/>
                </a:lnTo>
                <a:lnTo>
                  <a:pt x="4935473" y="2709341"/>
                </a:lnTo>
                <a:lnTo>
                  <a:pt x="4939527" y="2660259"/>
                </a:lnTo>
                <a:lnTo>
                  <a:pt x="4942695" y="2611177"/>
                </a:lnTo>
                <a:lnTo>
                  <a:pt x="4944968" y="2562094"/>
                </a:lnTo>
                <a:lnTo>
                  <a:pt x="4946337" y="2513012"/>
                </a:lnTo>
                <a:lnTo>
                  <a:pt x="4946796" y="2473746"/>
                </a:lnTo>
                <a:lnTo>
                  <a:pt x="4946337" y="2424664"/>
                </a:lnTo>
                <a:lnTo>
                  <a:pt x="4944968" y="2375582"/>
                </a:lnTo>
                <a:lnTo>
                  <a:pt x="4942695" y="2326499"/>
                </a:lnTo>
                <a:lnTo>
                  <a:pt x="4939527" y="2277417"/>
                </a:lnTo>
                <a:lnTo>
                  <a:pt x="4935473" y="2228335"/>
                </a:lnTo>
                <a:lnTo>
                  <a:pt x="4930541" y="2179253"/>
                </a:lnTo>
                <a:lnTo>
                  <a:pt x="4924739" y="2139987"/>
                </a:lnTo>
                <a:lnTo>
                  <a:pt x="4918075" y="2090904"/>
                </a:lnTo>
                <a:lnTo>
                  <a:pt x="4910559" y="2041822"/>
                </a:lnTo>
                <a:lnTo>
                  <a:pt x="4902197" y="2002556"/>
                </a:lnTo>
                <a:lnTo>
                  <a:pt x="4892998" y="1953474"/>
                </a:lnTo>
                <a:lnTo>
                  <a:pt x="4882971" y="1904392"/>
                </a:lnTo>
                <a:lnTo>
                  <a:pt x="4872124" y="1865126"/>
                </a:lnTo>
                <a:lnTo>
                  <a:pt x="4860465" y="1816044"/>
                </a:lnTo>
                <a:lnTo>
                  <a:pt x="4848002" y="1776778"/>
                </a:lnTo>
                <a:lnTo>
                  <a:pt x="4834744" y="1727696"/>
                </a:lnTo>
                <a:lnTo>
                  <a:pt x="4820700" y="1688430"/>
                </a:lnTo>
                <a:lnTo>
                  <a:pt x="4805876" y="1639347"/>
                </a:lnTo>
                <a:lnTo>
                  <a:pt x="4790283" y="1600082"/>
                </a:lnTo>
                <a:lnTo>
                  <a:pt x="4773927" y="1560816"/>
                </a:lnTo>
                <a:lnTo>
                  <a:pt x="4756817" y="1521550"/>
                </a:lnTo>
                <a:lnTo>
                  <a:pt x="4738962" y="1472468"/>
                </a:lnTo>
                <a:lnTo>
                  <a:pt x="4720370" y="1433202"/>
                </a:lnTo>
                <a:lnTo>
                  <a:pt x="4701049" y="1393936"/>
                </a:lnTo>
                <a:lnTo>
                  <a:pt x="4681007" y="1354670"/>
                </a:lnTo>
                <a:lnTo>
                  <a:pt x="4660253" y="1315404"/>
                </a:lnTo>
                <a:lnTo>
                  <a:pt x="4638795" y="1276139"/>
                </a:lnTo>
                <a:lnTo>
                  <a:pt x="4616641" y="1236873"/>
                </a:lnTo>
                <a:lnTo>
                  <a:pt x="4593799" y="1197607"/>
                </a:lnTo>
                <a:lnTo>
                  <a:pt x="4570279" y="1158341"/>
                </a:lnTo>
                <a:lnTo>
                  <a:pt x="4546088" y="1119075"/>
                </a:lnTo>
                <a:lnTo>
                  <a:pt x="4521234" y="1079810"/>
                </a:lnTo>
                <a:lnTo>
                  <a:pt x="4495726" y="1040544"/>
                </a:lnTo>
                <a:lnTo>
                  <a:pt x="4469571" y="1011094"/>
                </a:lnTo>
                <a:lnTo>
                  <a:pt x="4442780" y="971829"/>
                </a:lnTo>
                <a:lnTo>
                  <a:pt x="4415358" y="932563"/>
                </a:lnTo>
                <a:lnTo>
                  <a:pt x="4387316" y="903113"/>
                </a:lnTo>
                <a:lnTo>
                  <a:pt x="4358661" y="863848"/>
                </a:lnTo>
                <a:lnTo>
                  <a:pt x="4329401" y="834398"/>
                </a:lnTo>
                <a:lnTo>
                  <a:pt x="4299545" y="804949"/>
                </a:lnTo>
                <a:lnTo>
                  <a:pt x="4269101" y="765683"/>
                </a:lnTo>
                <a:lnTo>
                  <a:pt x="4238078" y="736234"/>
                </a:lnTo>
                <a:lnTo>
                  <a:pt x="4206483" y="706784"/>
                </a:lnTo>
                <a:lnTo>
                  <a:pt x="4174325" y="677335"/>
                </a:lnTo>
                <a:lnTo>
                  <a:pt x="4141612" y="647886"/>
                </a:lnTo>
                <a:lnTo>
                  <a:pt x="4108353" y="608620"/>
                </a:lnTo>
                <a:lnTo>
                  <a:pt x="4074556" y="579170"/>
                </a:lnTo>
                <a:lnTo>
                  <a:pt x="4040229" y="559537"/>
                </a:lnTo>
                <a:lnTo>
                  <a:pt x="4005380" y="530088"/>
                </a:lnTo>
                <a:lnTo>
                  <a:pt x="3970018" y="500639"/>
                </a:lnTo>
                <a:lnTo>
                  <a:pt x="3934151" y="471189"/>
                </a:lnTo>
                <a:lnTo>
                  <a:pt x="3897787" y="451556"/>
                </a:lnTo>
                <a:lnTo>
                  <a:pt x="3860935" y="422107"/>
                </a:lnTo>
                <a:lnTo>
                  <a:pt x="3823602" y="392658"/>
                </a:lnTo>
                <a:lnTo>
                  <a:pt x="3747530" y="353392"/>
                </a:lnTo>
                <a:lnTo>
                  <a:pt x="3708807" y="323943"/>
                </a:lnTo>
                <a:lnTo>
                  <a:pt x="3589989" y="265044"/>
                </a:lnTo>
                <a:lnTo>
                  <a:pt x="3425695" y="186512"/>
                </a:lnTo>
                <a:lnTo>
                  <a:pt x="3383628" y="166879"/>
                </a:lnTo>
                <a:lnTo>
                  <a:pt x="3341181" y="157063"/>
                </a:lnTo>
                <a:lnTo>
                  <a:pt x="3255178" y="117797"/>
                </a:lnTo>
                <a:lnTo>
                  <a:pt x="3167752" y="98164"/>
                </a:lnTo>
                <a:lnTo>
                  <a:pt x="3123526" y="78531"/>
                </a:lnTo>
                <a:lnTo>
                  <a:pt x="2851512" y="19632"/>
                </a:lnTo>
                <a:close/>
              </a:path>
              <a:path w="4947284" h="4937759">
                <a:moveTo>
                  <a:pt x="2758503" y="9816"/>
                </a:moveTo>
                <a:lnTo>
                  <a:pt x="2188283" y="9816"/>
                </a:lnTo>
                <a:lnTo>
                  <a:pt x="2141642" y="19632"/>
                </a:lnTo>
                <a:lnTo>
                  <a:pt x="2805144" y="19632"/>
                </a:lnTo>
                <a:lnTo>
                  <a:pt x="2758503" y="9816"/>
                </a:lnTo>
                <a:close/>
              </a:path>
              <a:path w="4947284" h="4937759">
                <a:moveTo>
                  <a:pt x="2664436" y="0"/>
                </a:moveTo>
                <a:lnTo>
                  <a:pt x="2282350" y="0"/>
                </a:lnTo>
                <a:lnTo>
                  <a:pt x="2235188" y="9816"/>
                </a:lnTo>
                <a:lnTo>
                  <a:pt x="2711597" y="9816"/>
                </a:lnTo>
                <a:lnTo>
                  <a:pt x="2664436" y="0"/>
                </a:lnTo>
                <a:close/>
              </a:path>
            </a:pathLst>
          </a:custGeom>
          <a:solidFill>
            <a:srgbClr val="C690A0"/>
          </a:solidFill>
        </p:spPr>
        <p:txBody>
          <a:bodyPr wrap="square" lIns="0" tIns="0" rIns="0" bIns="0" rtlCol="0"/>
          <a:lstStyle/>
          <a:p>
            <a:endParaRPr sz="1092"/>
          </a:p>
        </p:txBody>
      </p:sp>
      <p:sp>
        <p:nvSpPr>
          <p:cNvPr id="5" name="object 6">
            <a:extLst>
              <a:ext uri="{FF2B5EF4-FFF2-40B4-BE49-F238E27FC236}">
                <a16:creationId xmlns:a16="http://schemas.microsoft.com/office/drawing/2014/main" id="{81A66EE7-355B-4F10-A15D-459FCF7ED43D}"/>
              </a:ext>
            </a:extLst>
          </p:cNvPr>
          <p:cNvSpPr/>
          <p:nvPr/>
        </p:nvSpPr>
        <p:spPr>
          <a:xfrm>
            <a:off x="2667367" y="3208344"/>
            <a:ext cx="1258391" cy="1258775"/>
          </a:xfrm>
          <a:custGeom>
            <a:avLst/>
            <a:gdLst/>
            <a:ahLst/>
            <a:cxnLst/>
            <a:rect l="l" t="t" r="r" b="b"/>
            <a:pathLst>
              <a:path w="2075179" h="2075815">
                <a:moveTo>
                  <a:pt x="1037589" y="0"/>
                </a:moveTo>
                <a:lnTo>
                  <a:pt x="988745" y="1129"/>
                </a:lnTo>
                <a:lnTo>
                  <a:pt x="940482" y="4484"/>
                </a:lnTo>
                <a:lnTo>
                  <a:pt x="892850" y="10014"/>
                </a:lnTo>
                <a:lnTo>
                  <a:pt x="845899" y="17671"/>
                </a:lnTo>
                <a:lnTo>
                  <a:pt x="799679" y="27403"/>
                </a:lnTo>
                <a:lnTo>
                  <a:pt x="754239" y="39162"/>
                </a:lnTo>
                <a:lnTo>
                  <a:pt x="709630" y="52896"/>
                </a:lnTo>
                <a:lnTo>
                  <a:pt x="665901" y="68558"/>
                </a:lnTo>
                <a:lnTo>
                  <a:pt x="623102" y="86096"/>
                </a:lnTo>
                <a:lnTo>
                  <a:pt x="581283" y="105461"/>
                </a:lnTo>
                <a:lnTo>
                  <a:pt x="540494" y="126603"/>
                </a:lnTo>
                <a:lnTo>
                  <a:pt x="500784" y="149473"/>
                </a:lnTo>
                <a:lnTo>
                  <a:pt x="462203" y="174020"/>
                </a:lnTo>
                <a:lnTo>
                  <a:pt x="424802" y="200194"/>
                </a:lnTo>
                <a:lnTo>
                  <a:pt x="388629" y="227946"/>
                </a:lnTo>
                <a:lnTo>
                  <a:pt x="353736" y="257226"/>
                </a:lnTo>
                <a:lnTo>
                  <a:pt x="320171" y="287984"/>
                </a:lnTo>
                <a:lnTo>
                  <a:pt x="287984" y="320171"/>
                </a:lnTo>
                <a:lnTo>
                  <a:pt x="257226" y="353736"/>
                </a:lnTo>
                <a:lnTo>
                  <a:pt x="227946" y="388629"/>
                </a:lnTo>
                <a:lnTo>
                  <a:pt x="200194" y="424802"/>
                </a:lnTo>
                <a:lnTo>
                  <a:pt x="174020" y="462203"/>
                </a:lnTo>
                <a:lnTo>
                  <a:pt x="149473" y="500784"/>
                </a:lnTo>
                <a:lnTo>
                  <a:pt x="126603" y="540494"/>
                </a:lnTo>
                <a:lnTo>
                  <a:pt x="105461" y="581283"/>
                </a:lnTo>
                <a:lnTo>
                  <a:pt x="86096" y="623102"/>
                </a:lnTo>
                <a:lnTo>
                  <a:pt x="68558" y="665901"/>
                </a:lnTo>
                <a:lnTo>
                  <a:pt x="52896" y="709630"/>
                </a:lnTo>
                <a:lnTo>
                  <a:pt x="39162" y="754239"/>
                </a:lnTo>
                <a:lnTo>
                  <a:pt x="27403" y="799679"/>
                </a:lnTo>
                <a:lnTo>
                  <a:pt x="17671" y="845899"/>
                </a:lnTo>
                <a:lnTo>
                  <a:pt x="10014" y="892850"/>
                </a:lnTo>
                <a:lnTo>
                  <a:pt x="4484" y="940482"/>
                </a:lnTo>
                <a:lnTo>
                  <a:pt x="1129" y="988745"/>
                </a:lnTo>
                <a:lnTo>
                  <a:pt x="0" y="1037589"/>
                </a:lnTo>
                <a:lnTo>
                  <a:pt x="1129" y="1086434"/>
                </a:lnTo>
                <a:lnTo>
                  <a:pt x="4484" y="1134698"/>
                </a:lnTo>
                <a:lnTo>
                  <a:pt x="10014" y="1182330"/>
                </a:lnTo>
                <a:lnTo>
                  <a:pt x="17671" y="1229282"/>
                </a:lnTo>
                <a:lnTo>
                  <a:pt x="27403" y="1275503"/>
                </a:lnTo>
                <a:lnTo>
                  <a:pt x="39162" y="1320943"/>
                </a:lnTo>
                <a:lnTo>
                  <a:pt x="52896" y="1365553"/>
                </a:lnTo>
                <a:lnTo>
                  <a:pt x="68558" y="1409282"/>
                </a:lnTo>
                <a:lnTo>
                  <a:pt x="86096" y="1452081"/>
                </a:lnTo>
                <a:lnTo>
                  <a:pt x="105461" y="1493901"/>
                </a:lnTo>
                <a:lnTo>
                  <a:pt x="126603" y="1534691"/>
                </a:lnTo>
                <a:lnTo>
                  <a:pt x="149473" y="1574401"/>
                </a:lnTo>
                <a:lnTo>
                  <a:pt x="174020" y="1612982"/>
                </a:lnTo>
                <a:lnTo>
                  <a:pt x="200194" y="1650384"/>
                </a:lnTo>
                <a:lnTo>
                  <a:pt x="227946" y="1686556"/>
                </a:lnTo>
                <a:lnTo>
                  <a:pt x="257226" y="1721450"/>
                </a:lnTo>
                <a:lnTo>
                  <a:pt x="287984" y="1755016"/>
                </a:lnTo>
                <a:lnTo>
                  <a:pt x="320171" y="1787202"/>
                </a:lnTo>
                <a:lnTo>
                  <a:pt x="353736" y="1817961"/>
                </a:lnTo>
                <a:lnTo>
                  <a:pt x="388629" y="1847241"/>
                </a:lnTo>
                <a:lnTo>
                  <a:pt x="424802" y="1874993"/>
                </a:lnTo>
                <a:lnTo>
                  <a:pt x="462203" y="1901168"/>
                </a:lnTo>
                <a:lnTo>
                  <a:pt x="500784" y="1925715"/>
                </a:lnTo>
                <a:lnTo>
                  <a:pt x="540494" y="1948584"/>
                </a:lnTo>
                <a:lnTo>
                  <a:pt x="581283" y="1969726"/>
                </a:lnTo>
                <a:lnTo>
                  <a:pt x="623102" y="1989092"/>
                </a:lnTo>
                <a:lnTo>
                  <a:pt x="665901" y="2006630"/>
                </a:lnTo>
                <a:lnTo>
                  <a:pt x="709630" y="2022291"/>
                </a:lnTo>
                <a:lnTo>
                  <a:pt x="754239" y="2036026"/>
                </a:lnTo>
                <a:lnTo>
                  <a:pt x="799679" y="2047785"/>
                </a:lnTo>
                <a:lnTo>
                  <a:pt x="845899" y="2057517"/>
                </a:lnTo>
                <a:lnTo>
                  <a:pt x="892850" y="2065174"/>
                </a:lnTo>
                <a:lnTo>
                  <a:pt x="940482" y="2070704"/>
                </a:lnTo>
                <a:lnTo>
                  <a:pt x="988745" y="2074059"/>
                </a:lnTo>
                <a:lnTo>
                  <a:pt x="1037589" y="2075188"/>
                </a:lnTo>
                <a:lnTo>
                  <a:pt x="1086433" y="2074059"/>
                </a:lnTo>
                <a:lnTo>
                  <a:pt x="1134696" y="2070704"/>
                </a:lnTo>
                <a:lnTo>
                  <a:pt x="1182328" y="2065174"/>
                </a:lnTo>
                <a:lnTo>
                  <a:pt x="1229279" y="2057517"/>
                </a:lnTo>
                <a:lnTo>
                  <a:pt x="1275499" y="2047785"/>
                </a:lnTo>
                <a:lnTo>
                  <a:pt x="1320939" y="2036026"/>
                </a:lnTo>
                <a:lnTo>
                  <a:pt x="1365548" y="2022291"/>
                </a:lnTo>
                <a:lnTo>
                  <a:pt x="1409277" y="2006630"/>
                </a:lnTo>
                <a:lnTo>
                  <a:pt x="1452076" y="1989092"/>
                </a:lnTo>
                <a:lnTo>
                  <a:pt x="1493895" y="1969726"/>
                </a:lnTo>
                <a:lnTo>
                  <a:pt x="1534684" y="1948584"/>
                </a:lnTo>
                <a:lnTo>
                  <a:pt x="1574394" y="1925715"/>
                </a:lnTo>
                <a:lnTo>
                  <a:pt x="1612975" y="1901168"/>
                </a:lnTo>
                <a:lnTo>
                  <a:pt x="1650376" y="1874993"/>
                </a:lnTo>
                <a:lnTo>
                  <a:pt x="1686549" y="1847241"/>
                </a:lnTo>
                <a:lnTo>
                  <a:pt x="1721442" y="1817961"/>
                </a:lnTo>
                <a:lnTo>
                  <a:pt x="1755007" y="1787202"/>
                </a:lnTo>
                <a:lnTo>
                  <a:pt x="1787194" y="1755016"/>
                </a:lnTo>
                <a:lnTo>
                  <a:pt x="1817952" y="1721450"/>
                </a:lnTo>
                <a:lnTo>
                  <a:pt x="1847232" y="1686556"/>
                </a:lnTo>
                <a:lnTo>
                  <a:pt x="1874984" y="1650384"/>
                </a:lnTo>
                <a:lnTo>
                  <a:pt x="1901158" y="1612982"/>
                </a:lnTo>
                <a:lnTo>
                  <a:pt x="1925705" y="1574401"/>
                </a:lnTo>
                <a:lnTo>
                  <a:pt x="1948575" y="1534691"/>
                </a:lnTo>
                <a:lnTo>
                  <a:pt x="1969717" y="1493901"/>
                </a:lnTo>
                <a:lnTo>
                  <a:pt x="1989082" y="1452081"/>
                </a:lnTo>
                <a:lnTo>
                  <a:pt x="2006620" y="1409282"/>
                </a:lnTo>
                <a:lnTo>
                  <a:pt x="2022282" y="1365553"/>
                </a:lnTo>
                <a:lnTo>
                  <a:pt x="2036016" y="1320943"/>
                </a:lnTo>
                <a:lnTo>
                  <a:pt x="2047775" y="1275503"/>
                </a:lnTo>
                <a:lnTo>
                  <a:pt x="2057507" y="1229282"/>
                </a:lnTo>
                <a:lnTo>
                  <a:pt x="2065164" y="1182330"/>
                </a:lnTo>
                <a:lnTo>
                  <a:pt x="2070694" y="1134698"/>
                </a:lnTo>
                <a:lnTo>
                  <a:pt x="2074049" y="1086434"/>
                </a:lnTo>
                <a:lnTo>
                  <a:pt x="2075178" y="1037589"/>
                </a:lnTo>
                <a:lnTo>
                  <a:pt x="2074049" y="988745"/>
                </a:lnTo>
                <a:lnTo>
                  <a:pt x="2070694" y="940482"/>
                </a:lnTo>
                <a:lnTo>
                  <a:pt x="2065164" y="892850"/>
                </a:lnTo>
                <a:lnTo>
                  <a:pt x="2057507" y="845899"/>
                </a:lnTo>
                <a:lnTo>
                  <a:pt x="2047775" y="799679"/>
                </a:lnTo>
                <a:lnTo>
                  <a:pt x="2036016" y="754239"/>
                </a:lnTo>
                <a:lnTo>
                  <a:pt x="2022282" y="709630"/>
                </a:lnTo>
                <a:lnTo>
                  <a:pt x="2006620" y="665901"/>
                </a:lnTo>
                <a:lnTo>
                  <a:pt x="1989082" y="623102"/>
                </a:lnTo>
                <a:lnTo>
                  <a:pt x="1969717" y="581283"/>
                </a:lnTo>
                <a:lnTo>
                  <a:pt x="1948575" y="540494"/>
                </a:lnTo>
                <a:lnTo>
                  <a:pt x="1925705" y="500784"/>
                </a:lnTo>
                <a:lnTo>
                  <a:pt x="1901158" y="462203"/>
                </a:lnTo>
                <a:lnTo>
                  <a:pt x="1874984" y="424802"/>
                </a:lnTo>
                <a:lnTo>
                  <a:pt x="1847232" y="388629"/>
                </a:lnTo>
                <a:lnTo>
                  <a:pt x="1817952" y="353736"/>
                </a:lnTo>
                <a:lnTo>
                  <a:pt x="1787194" y="320171"/>
                </a:lnTo>
                <a:lnTo>
                  <a:pt x="1755007" y="287984"/>
                </a:lnTo>
                <a:lnTo>
                  <a:pt x="1721442" y="257226"/>
                </a:lnTo>
                <a:lnTo>
                  <a:pt x="1686549" y="227946"/>
                </a:lnTo>
                <a:lnTo>
                  <a:pt x="1650376" y="200194"/>
                </a:lnTo>
                <a:lnTo>
                  <a:pt x="1612975" y="174020"/>
                </a:lnTo>
                <a:lnTo>
                  <a:pt x="1574394" y="149473"/>
                </a:lnTo>
                <a:lnTo>
                  <a:pt x="1534684" y="126603"/>
                </a:lnTo>
                <a:lnTo>
                  <a:pt x="1493895" y="105461"/>
                </a:lnTo>
                <a:lnTo>
                  <a:pt x="1452076" y="86096"/>
                </a:lnTo>
                <a:lnTo>
                  <a:pt x="1409277" y="68558"/>
                </a:lnTo>
                <a:lnTo>
                  <a:pt x="1365548" y="52896"/>
                </a:lnTo>
                <a:lnTo>
                  <a:pt x="1320939" y="39162"/>
                </a:lnTo>
                <a:lnTo>
                  <a:pt x="1275499" y="27403"/>
                </a:lnTo>
                <a:lnTo>
                  <a:pt x="1229279" y="17671"/>
                </a:lnTo>
                <a:lnTo>
                  <a:pt x="1182328" y="10014"/>
                </a:lnTo>
                <a:lnTo>
                  <a:pt x="1134696" y="4484"/>
                </a:lnTo>
                <a:lnTo>
                  <a:pt x="1086433" y="1129"/>
                </a:lnTo>
                <a:lnTo>
                  <a:pt x="1037589" y="0"/>
                </a:lnTo>
                <a:close/>
              </a:path>
            </a:pathLst>
          </a:custGeom>
          <a:ln w="114234">
            <a:solidFill>
              <a:srgbClr val="0095D6"/>
            </a:solidFill>
          </a:ln>
        </p:spPr>
        <p:txBody>
          <a:bodyPr wrap="square" lIns="0" tIns="0" rIns="0" bIns="0" rtlCol="0"/>
          <a:lstStyle/>
          <a:p>
            <a:endParaRPr sz="1092"/>
          </a:p>
        </p:txBody>
      </p:sp>
      <p:sp>
        <p:nvSpPr>
          <p:cNvPr id="6" name="object 7">
            <a:extLst>
              <a:ext uri="{FF2B5EF4-FFF2-40B4-BE49-F238E27FC236}">
                <a16:creationId xmlns:a16="http://schemas.microsoft.com/office/drawing/2014/main" id="{8D2CF238-CA21-4E0C-B0A0-E81FF8D0D193}"/>
              </a:ext>
            </a:extLst>
          </p:cNvPr>
          <p:cNvSpPr/>
          <p:nvPr/>
        </p:nvSpPr>
        <p:spPr>
          <a:xfrm>
            <a:off x="3931755" y="3698687"/>
            <a:ext cx="139008" cy="278017"/>
          </a:xfrm>
          <a:custGeom>
            <a:avLst/>
            <a:gdLst/>
            <a:ahLst/>
            <a:cxnLst/>
            <a:rect l="l" t="t" r="r" b="b"/>
            <a:pathLst>
              <a:path w="229235" h="458470">
                <a:moveTo>
                  <a:pt x="0" y="0"/>
                </a:moveTo>
                <a:lnTo>
                  <a:pt x="0" y="457957"/>
                </a:lnTo>
                <a:lnTo>
                  <a:pt x="228978" y="228978"/>
                </a:lnTo>
                <a:lnTo>
                  <a:pt x="0" y="0"/>
                </a:lnTo>
                <a:close/>
              </a:path>
            </a:pathLst>
          </a:custGeom>
          <a:solidFill>
            <a:srgbClr val="0095D6"/>
          </a:solidFill>
        </p:spPr>
        <p:txBody>
          <a:bodyPr wrap="square" lIns="0" tIns="0" rIns="0" bIns="0" rtlCol="0"/>
          <a:lstStyle/>
          <a:p>
            <a:endParaRPr sz="1092"/>
          </a:p>
        </p:txBody>
      </p:sp>
      <p:sp>
        <p:nvSpPr>
          <p:cNvPr id="7" name="object 8">
            <a:extLst>
              <a:ext uri="{FF2B5EF4-FFF2-40B4-BE49-F238E27FC236}">
                <a16:creationId xmlns:a16="http://schemas.microsoft.com/office/drawing/2014/main" id="{DEC83695-60A2-4848-ADD1-DF9B184B82F0}"/>
              </a:ext>
            </a:extLst>
          </p:cNvPr>
          <p:cNvSpPr/>
          <p:nvPr/>
        </p:nvSpPr>
        <p:spPr>
          <a:xfrm>
            <a:off x="2870468" y="3502279"/>
            <a:ext cx="144014" cy="194843"/>
          </a:xfrm>
          <a:custGeom>
            <a:avLst/>
            <a:gdLst/>
            <a:ahLst/>
            <a:cxnLst/>
            <a:rect l="l" t="t" r="r" b="b"/>
            <a:pathLst>
              <a:path w="237489" h="321310">
                <a:moveTo>
                  <a:pt x="115532" y="0"/>
                </a:moveTo>
                <a:lnTo>
                  <a:pt x="34769" y="58717"/>
                </a:lnTo>
                <a:lnTo>
                  <a:pt x="0" y="97722"/>
                </a:lnTo>
                <a:lnTo>
                  <a:pt x="4158" y="134504"/>
                </a:lnTo>
                <a:lnTo>
                  <a:pt x="40181" y="186551"/>
                </a:lnTo>
                <a:lnTo>
                  <a:pt x="84270" y="244441"/>
                </a:lnTo>
                <a:lnTo>
                  <a:pt x="116776" y="286626"/>
                </a:lnTo>
                <a:lnTo>
                  <a:pt x="143764" y="321184"/>
                </a:lnTo>
                <a:lnTo>
                  <a:pt x="154833" y="268927"/>
                </a:lnTo>
                <a:lnTo>
                  <a:pt x="168230" y="234470"/>
                </a:lnTo>
                <a:lnTo>
                  <a:pt x="192691" y="202480"/>
                </a:lnTo>
                <a:lnTo>
                  <a:pt x="236952" y="157622"/>
                </a:lnTo>
                <a:lnTo>
                  <a:pt x="115532" y="0"/>
                </a:lnTo>
                <a:close/>
              </a:path>
            </a:pathLst>
          </a:custGeom>
          <a:solidFill>
            <a:srgbClr val="EBEAEA"/>
          </a:solidFill>
        </p:spPr>
        <p:txBody>
          <a:bodyPr wrap="square" lIns="0" tIns="0" rIns="0" bIns="0" rtlCol="0"/>
          <a:lstStyle/>
          <a:p>
            <a:endParaRPr sz="1092"/>
          </a:p>
        </p:txBody>
      </p:sp>
      <p:sp>
        <p:nvSpPr>
          <p:cNvPr id="8" name="object 9">
            <a:extLst>
              <a:ext uri="{FF2B5EF4-FFF2-40B4-BE49-F238E27FC236}">
                <a16:creationId xmlns:a16="http://schemas.microsoft.com/office/drawing/2014/main" id="{761FB7E1-62B5-42FE-A2F1-6E9F75D78184}"/>
              </a:ext>
            </a:extLst>
          </p:cNvPr>
          <p:cNvSpPr/>
          <p:nvPr/>
        </p:nvSpPr>
        <p:spPr>
          <a:xfrm>
            <a:off x="2936821" y="3452521"/>
            <a:ext cx="184061" cy="148250"/>
          </a:xfrm>
          <a:custGeom>
            <a:avLst/>
            <a:gdLst/>
            <a:ahLst/>
            <a:cxnLst/>
            <a:rect l="l" t="t" r="r" b="b"/>
            <a:pathLst>
              <a:path w="303529" h="244475">
                <a:moveTo>
                  <a:pt x="123974" y="0"/>
                </a:moveTo>
                <a:lnTo>
                  <a:pt x="77386" y="23663"/>
                </a:lnTo>
                <a:lnTo>
                  <a:pt x="0" y="86762"/>
                </a:lnTo>
                <a:lnTo>
                  <a:pt x="121419" y="244385"/>
                </a:lnTo>
                <a:lnTo>
                  <a:pt x="176083" y="213039"/>
                </a:lnTo>
                <a:lnTo>
                  <a:pt x="213255" y="197553"/>
                </a:lnTo>
                <a:lnTo>
                  <a:pt x="249988" y="193394"/>
                </a:lnTo>
                <a:lnTo>
                  <a:pt x="301350" y="193394"/>
                </a:lnTo>
                <a:lnTo>
                  <a:pt x="296633" y="187140"/>
                </a:lnTo>
                <a:lnTo>
                  <a:pt x="276814" y="161115"/>
                </a:lnTo>
                <a:lnTo>
                  <a:pt x="244324" y="118918"/>
                </a:lnTo>
                <a:lnTo>
                  <a:pt x="199607" y="61514"/>
                </a:lnTo>
                <a:lnTo>
                  <a:pt x="158477" y="13406"/>
                </a:lnTo>
                <a:lnTo>
                  <a:pt x="123974" y="0"/>
                </a:lnTo>
                <a:close/>
              </a:path>
              <a:path w="303529" h="244475">
                <a:moveTo>
                  <a:pt x="301350" y="193394"/>
                </a:moveTo>
                <a:lnTo>
                  <a:pt x="249988" y="193394"/>
                </a:lnTo>
                <a:lnTo>
                  <a:pt x="303338" y="196029"/>
                </a:lnTo>
                <a:lnTo>
                  <a:pt x="301350" y="193394"/>
                </a:lnTo>
                <a:close/>
              </a:path>
            </a:pathLst>
          </a:custGeom>
          <a:solidFill>
            <a:srgbClr val="A4A4A4"/>
          </a:solidFill>
        </p:spPr>
        <p:txBody>
          <a:bodyPr wrap="square" lIns="0" tIns="0" rIns="0" bIns="0" rtlCol="0"/>
          <a:lstStyle/>
          <a:p>
            <a:endParaRPr sz="1092"/>
          </a:p>
        </p:txBody>
      </p:sp>
      <p:sp>
        <p:nvSpPr>
          <p:cNvPr id="9" name="object 10">
            <a:extLst>
              <a:ext uri="{FF2B5EF4-FFF2-40B4-BE49-F238E27FC236}">
                <a16:creationId xmlns:a16="http://schemas.microsoft.com/office/drawing/2014/main" id="{34D5053D-34CA-46ED-9610-E7087C853C14}"/>
              </a:ext>
            </a:extLst>
          </p:cNvPr>
          <p:cNvSpPr/>
          <p:nvPr/>
        </p:nvSpPr>
        <p:spPr>
          <a:xfrm>
            <a:off x="2936821" y="3452521"/>
            <a:ext cx="184061" cy="148250"/>
          </a:xfrm>
          <a:custGeom>
            <a:avLst/>
            <a:gdLst/>
            <a:ahLst/>
            <a:cxnLst/>
            <a:rect l="l" t="t" r="r" b="b"/>
            <a:pathLst>
              <a:path w="303529" h="244475">
                <a:moveTo>
                  <a:pt x="0" y="86762"/>
                </a:moveTo>
                <a:lnTo>
                  <a:pt x="77386" y="23663"/>
                </a:lnTo>
                <a:lnTo>
                  <a:pt x="123974" y="0"/>
                </a:lnTo>
                <a:lnTo>
                  <a:pt x="158477" y="13406"/>
                </a:lnTo>
                <a:lnTo>
                  <a:pt x="199607" y="61514"/>
                </a:lnTo>
                <a:lnTo>
                  <a:pt x="244324" y="118918"/>
                </a:lnTo>
                <a:lnTo>
                  <a:pt x="276814" y="161115"/>
                </a:lnTo>
                <a:lnTo>
                  <a:pt x="303338" y="196029"/>
                </a:lnTo>
                <a:lnTo>
                  <a:pt x="249988" y="193394"/>
                </a:lnTo>
                <a:lnTo>
                  <a:pt x="213255" y="197553"/>
                </a:lnTo>
                <a:lnTo>
                  <a:pt x="176083" y="213039"/>
                </a:lnTo>
                <a:lnTo>
                  <a:pt x="121419" y="244385"/>
                </a:lnTo>
                <a:lnTo>
                  <a:pt x="0" y="86762"/>
                </a:lnTo>
                <a:close/>
              </a:path>
            </a:pathLst>
          </a:custGeom>
          <a:ln w="10994">
            <a:solidFill>
              <a:srgbClr val="FFFFFF"/>
            </a:solidFill>
          </a:ln>
        </p:spPr>
        <p:txBody>
          <a:bodyPr wrap="square" lIns="0" tIns="0" rIns="0" bIns="0" rtlCol="0"/>
          <a:lstStyle/>
          <a:p>
            <a:endParaRPr sz="1092"/>
          </a:p>
        </p:txBody>
      </p:sp>
      <p:sp>
        <p:nvSpPr>
          <p:cNvPr id="10" name="object 11">
            <a:extLst>
              <a:ext uri="{FF2B5EF4-FFF2-40B4-BE49-F238E27FC236}">
                <a16:creationId xmlns:a16="http://schemas.microsoft.com/office/drawing/2014/main" id="{CAF34153-CE5F-4935-908F-9C224E4A382A}"/>
              </a:ext>
            </a:extLst>
          </p:cNvPr>
          <p:cNvSpPr/>
          <p:nvPr/>
        </p:nvSpPr>
        <p:spPr>
          <a:xfrm>
            <a:off x="3052873" y="3534123"/>
            <a:ext cx="447060" cy="505975"/>
          </a:xfrm>
          <a:custGeom>
            <a:avLst/>
            <a:gdLst/>
            <a:ahLst/>
            <a:cxnLst/>
            <a:rect l="l" t="t" r="r" b="b"/>
            <a:pathLst>
              <a:path w="737235" h="834390">
                <a:moveTo>
                  <a:pt x="92690" y="0"/>
                </a:moveTo>
                <a:lnTo>
                  <a:pt x="58558" y="9184"/>
                </a:lnTo>
                <a:lnTo>
                  <a:pt x="0" y="36738"/>
                </a:lnTo>
                <a:lnTo>
                  <a:pt x="630167" y="833902"/>
                </a:lnTo>
                <a:lnTo>
                  <a:pt x="737048" y="798279"/>
                </a:lnTo>
                <a:lnTo>
                  <a:pt x="702672" y="715889"/>
                </a:lnTo>
                <a:lnTo>
                  <a:pt x="683608" y="715889"/>
                </a:lnTo>
                <a:lnTo>
                  <a:pt x="140286" y="36738"/>
                </a:lnTo>
                <a:lnTo>
                  <a:pt x="115549" y="9184"/>
                </a:lnTo>
                <a:lnTo>
                  <a:pt x="92690" y="0"/>
                </a:lnTo>
                <a:close/>
              </a:path>
              <a:path w="737235" h="834390">
                <a:moveTo>
                  <a:pt x="700502" y="710686"/>
                </a:moveTo>
                <a:lnTo>
                  <a:pt x="683608" y="715889"/>
                </a:lnTo>
                <a:lnTo>
                  <a:pt x="702672" y="715889"/>
                </a:lnTo>
                <a:lnTo>
                  <a:pt x="700502" y="710686"/>
                </a:lnTo>
                <a:close/>
              </a:path>
            </a:pathLst>
          </a:custGeom>
          <a:solidFill>
            <a:srgbClr val="359DBE"/>
          </a:solidFill>
        </p:spPr>
        <p:txBody>
          <a:bodyPr wrap="square" lIns="0" tIns="0" rIns="0" bIns="0" rtlCol="0"/>
          <a:lstStyle/>
          <a:p>
            <a:endParaRPr sz="1092"/>
          </a:p>
        </p:txBody>
      </p:sp>
      <p:sp>
        <p:nvSpPr>
          <p:cNvPr id="11" name="object 12">
            <a:extLst>
              <a:ext uri="{FF2B5EF4-FFF2-40B4-BE49-F238E27FC236}">
                <a16:creationId xmlns:a16="http://schemas.microsoft.com/office/drawing/2014/main" id="{00548A8A-C864-4F2E-BD91-84F8C159DC49}"/>
              </a:ext>
            </a:extLst>
          </p:cNvPr>
          <p:cNvSpPr/>
          <p:nvPr/>
        </p:nvSpPr>
        <p:spPr>
          <a:xfrm>
            <a:off x="3052873" y="3534123"/>
            <a:ext cx="447060" cy="505975"/>
          </a:xfrm>
          <a:custGeom>
            <a:avLst/>
            <a:gdLst/>
            <a:ahLst/>
            <a:cxnLst/>
            <a:rect l="l" t="t" r="r" b="b"/>
            <a:pathLst>
              <a:path w="737235" h="834390">
                <a:moveTo>
                  <a:pt x="737048" y="798279"/>
                </a:moveTo>
                <a:lnTo>
                  <a:pt x="630167" y="833902"/>
                </a:lnTo>
                <a:lnTo>
                  <a:pt x="0" y="36738"/>
                </a:lnTo>
                <a:lnTo>
                  <a:pt x="58558" y="9184"/>
                </a:lnTo>
                <a:lnTo>
                  <a:pt x="92690" y="0"/>
                </a:lnTo>
                <a:lnTo>
                  <a:pt x="115549" y="9184"/>
                </a:lnTo>
                <a:lnTo>
                  <a:pt x="242089" y="163524"/>
                </a:lnTo>
                <a:lnTo>
                  <a:pt x="426977" y="394686"/>
                </a:lnTo>
                <a:lnTo>
                  <a:pt x="604350" y="616661"/>
                </a:lnTo>
                <a:lnTo>
                  <a:pt x="683608" y="715889"/>
                </a:lnTo>
                <a:lnTo>
                  <a:pt x="700502" y="710686"/>
                </a:lnTo>
                <a:lnTo>
                  <a:pt x="737048" y="798279"/>
                </a:lnTo>
                <a:close/>
              </a:path>
            </a:pathLst>
          </a:custGeom>
          <a:ln w="10994">
            <a:solidFill>
              <a:srgbClr val="FFFFFF"/>
            </a:solidFill>
          </a:ln>
        </p:spPr>
        <p:txBody>
          <a:bodyPr wrap="square" lIns="0" tIns="0" rIns="0" bIns="0" rtlCol="0"/>
          <a:lstStyle/>
          <a:p>
            <a:endParaRPr sz="1092"/>
          </a:p>
        </p:txBody>
      </p:sp>
      <p:sp>
        <p:nvSpPr>
          <p:cNvPr id="12" name="object 13">
            <a:extLst>
              <a:ext uri="{FF2B5EF4-FFF2-40B4-BE49-F238E27FC236}">
                <a16:creationId xmlns:a16="http://schemas.microsoft.com/office/drawing/2014/main" id="{C9C68623-7931-4A0A-9658-36BBC9759EF1}"/>
              </a:ext>
            </a:extLst>
          </p:cNvPr>
          <p:cNvSpPr/>
          <p:nvPr/>
        </p:nvSpPr>
        <p:spPr>
          <a:xfrm>
            <a:off x="2939454" y="3556403"/>
            <a:ext cx="609172" cy="670012"/>
          </a:xfrm>
          <a:custGeom>
            <a:avLst/>
            <a:gdLst/>
            <a:ahLst/>
            <a:cxnLst/>
            <a:rect l="l" t="t" r="r" b="b"/>
            <a:pathLst>
              <a:path w="1004570" h="1104900">
                <a:moveTo>
                  <a:pt x="187042" y="0"/>
                </a:moveTo>
                <a:lnTo>
                  <a:pt x="76088" y="89347"/>
                </a:lnTo>
                <a:lnTo>
                  <a:pt x="20873" y="190384"/>
                </a:lnTo>
                <a:lnTo>
                  <a:pt x="1982" y="273049"/>
                </a:lnTo>
                <a:lnTo>
                  <a:pt x="0" y="307284"/>
                </a:lnTo>
                <a:lnTo>
                  <a:pt x="543288" y="1000101"/>
                </a:lnTo>
                <a:lnTo>
                  <a:pt x="597056" y="1069610"/>
                </a:lnTo>
                <a:lnTo>
                  <a:pt x="627214" y="1096059"/>
                </a:lnTo>
                <a:lnTo>
                  <a:pt x="655221" y="1104552"/>
                </a:lnTo>
                <a:lnTo>
                  <a:pt x="675854" y="1103489"/>
                </a:lnTo>
                <a:lnTo>
                  <a:pt x="683892" y="1101268"/>
                </a:lnTo>
                <a:lnTo>
                  <a:pt x="1004242" y="979750"/>
                </a:lnTo>
                <a:lnTo>
                  <a:pt x="947654" y="797164"/>
                </a:lnTo>
                <a:lnTo>
                  <a:pt x="817200" y="797164"/>
                </a:lnTo>
                <a:lnTo>
                  <a:pt x="187042" y="0"/>
                </a:lnTo>
                <a:close/>
              </a:path>
              <a:path w="1004570" h="1104900">
                <a:moveTo>
                  <a:pt x="935439" y="757751"/>
                </a:moveTo>
                <a:lnTo>
                  <a:pt x="817200" y="797164"/>
                </a:lnTo>
                <a:lnTo>
                  <a:pt x="947654" y="797164"/>
                </a:lnTo>
                <a:lnTo>
                  <a:pt x="935439" y="757751"/>
                </a:lnTo>
                <a:close/>
              </a:path>
            </a:pathLst>
          </a:custGeom>
          <a:solidFill>
            <a:srgbClr val="75C0D6"/>
          </a:solidFill>
        </p:spPr>
        <p:txBody>
          <a:bodyPr wrap="square" lIns="0" tIns="0" rIns="0" bIns="0" rtlCol="0"/>
          <a:lstStyle/>
          <a:p>
            <a:endParaRPr sz="1092"/>
          </a:p>
        </p:txBody>
      </p:sp>
      <p:sp>
        <p:nvSpPr>
          <p:cNvPr id="13" name="object 14">
            <a:extLst>
              <a:ext uri="{FF2B5EF4-FFF2-40B4-BE49-F238E27FC236}">
                <a16:creationId xmlns:a16="http://schemas.microsoft.com/office/drawing/2014/main" id="{FF3A002A-88EC-4B9C-A4C1-751D6C172E25}"/>
              </a:ext>
            </a:extLst>
          </p:cNvPr>
          <p:cNvSpPr/>
          <p:nvPr/>
        </p:nvSpPr>
        <p:spPr>
          <a:xfrm>
            <a:off x="2939454" y="3556403"/>
            <a:ext cx="609172" cy="670012"/>
          </a:xfrm>
          <a:custGeom>
            <a:avLst/>
            <a:gdLst/>
            <a:ahLst/>
            <a:cxnLst/>
            <a:rect l="l" t="t" r="r" b="b"/>
            <a:pathLst>
              <a:path w="1004570" h="1104900">
                <a:moveTo>
                  <a:pt x="935439" y="757751"/>
                </a:moveTo>
                <a:lnTo>
                  <a:pt x="817200" y="797164"/>
                </a:lnTo>
                <a:lnTo>
                  <a:pt x="187042" y="0"/>
                </a:lnTo>
                <a:lnTo>
                  <a:pt x="76088" y="89347"/>
                </a:lnTo>
                <a:lnTo>
                  <a:pt x="20873" y="190384"/>
                </a:lnTo>
                <a:lnTo>
                  <a:pt x="1982" y="273049"/>
                </a:lnTo>
                <a:lnTo>
                  <a:pt x="0" y="307284"/>
                </a:lnTo>
                <a:lnTo>
                  <a:pt x="300734" y="690406"/>
                </a:lnTo>
                <a:lnTo>
                  <a:pt x="463172" y="897523"/>
                </a:lnTo>
                <a:lnTo>
                  <a:pt x="543288" y="1000101"/>
                </a:lnTo>
                <a:lnTo>
                  <a:pt x="597056" y="1069610"/>
                </a:lnTo>
                <a:lnTo>
                  <a:pt x="627214" y="1096059"/>
                </a:lnTo>
                <a:lnTo>
                  <a:pt x="655221" y="1104552"/>
                </a:lnTo>
                <a:lnTo>
                  <a:pt x="675854" y="1103489"/>
                </a:lnTo>
                <a:lnTo>
                  <a:pt x="683892" y="1101268"/>
                </a:lnTo>
                <a:lnTo>
                  <a:pt x="1004242" y="979750"/>
                </a:lnTo>
                <a:lnTo>
                  <a:pt x="935439" y="757751"/>
                </a:lnTo>
                <a:close/>
              </a:path>
            </a:pathLst>
          </a:custGeom>
          <a:ln w="10994">
            <a:solidFill>
              <a:srgbClr val="FFFFFF"/>
            </a:solidFill>
          </a:ln>
        </p:spPr>
        <p:txBody>
          <a:bodyPr wrap="square" lIns="0" tIns="0" rIns="0" bIns="0" rtlCol="0"/>
          <a:lstStyle/>
          <a:p>
            <a:endParaRPr sz="1092"/>
          </a:p>
        </p:txBody>
      </p:sp>
      <p:sp>
        <p:nvSpPr>
          <p:cNvPr id="14" name="object 15">
            <a:extLst>
              <a:ext uri="{FF2B5EF4-FFF2-40B4-BE49-F238E27FC236}">
                <a16:creationId xmlns:a16="http://schemas.microsoft.com/office/drawing/2014/main" id="{44AA3C44-AE2D-424E-9D31-B5F2E6CD82C7}"/>
              </a:ext>
            </a:extLst>
          </p:cNvPr>
          <p:cNvSpPr/>
          <p:nvPr/>
        </p:nvSpPr>
        <p:spPr>
          <a:xfrm>
            <a:off x="3477660" y="3909516"/>
            <a:ext cx="209860" cy="108973"/>
          </a:xfrm>
          <a:custGeom>
            <a:avLst/>
            <a:gdLst/>
            <a:ahLst/>
            <a:cxnLst/>
            <a:rect l="l" t="t" r="r" b="b"/>
            <a:pathLst>
              <a:path w="346075" h="179704">
                <a:moveTo>
                  <a:pt x="296664" y="0"/>
                </a:moveTo>
                <a:lnTo>
                  <a:pt x="284824" y="2370"/>
                </a:lnTo>
                <a:lnTo>
                  <a:pt x="0" y="91641"/>
                </a:lnTo>
                <a:lnTo>
                  <a:pt x="36546" y="179234"/>
                </a:lnTo>
                <a:lnTo>
                  <a:pt x="346059" y="76799"/>
                </a:lnTo>
                <a:lnTo>
                  <a:pt x="321541" y="30236"/>
                </a:lnTo>
                <a:lnTo>
                  <a:pt x="306989" y="6962"/>
                </a:lnTo>
                <a:lnTo>
                  <a:pt x="296664" y="0"/>
                </a:lnTo>
                <a:close/>
              </a:path>
            </a:pathLst>
          </a:custGeom>
          <a:solidFill>
            <a:srgbClr val="1F5669"/>
          </a:solidFill>
        </p:spPr>
        <p:txBody>
          <a:bodyPr wrap="square" lIns="0" tIns="0" rIns="0" bIns="0" rtlCol="0"/>
          <a:lstStyle/>
          <a:p>
            <a:endParaRPr sz="1092"/>
          </a:p>
        </p:txBody>
      </p:sp>
      <p:sp>
        <p:nvSpPr>
          <p:cNvPr id="15" name="object 16">
            <a:extLst>
              <a:ext uri="{FF2B5EF4-FFF2-40B4-BE49-F238E27FC236}">
                <a16:creationId xmlns:a16="http://schemas.microsoft.com/office/drawing/2014/main" id="{5E773362-6D30-4945-A73D-8F454C121C25}"/>
              </a:ext>
            </a:extLst>
          </p:cNvPr>
          <p:cNvSpPr/>
          <p:nvPr/>
        </p:nvSpPr>
        <p:spPr>
          <a:xfrm>
            <a:off x="3477660" y="3909516"/>
            <a:ext cx="209860" cy="108973"/>
          </a:xfrm>
          <a:custGeom>
            <a:avLst/>
            <a:gdLst/>
            <a:ahLst/>
            <a:cxnLst/>
            <a:rect l="l" t="t" r="r" b="b"/>
            <a:pathLst>
              <a:path w="346075" h="179704">
                <a:moveTo>
                  <a:pt x="0" y="91641"/>
                </a:moveTo>
                <a:lnTo>
                  <a:pt x="36546" y="179234"/>
                </a:lnTo>
                <a:lnTo>
                  <a:pt x="346059" y="76799"/>
                </a:lnTo>
                <a:lnTo>
                  <a:pt x="321541" y="30236"/>
                </a:lnTo>
                <a:lnTo>
                  <a:pt x="306989" y="6962"/>
                </a:lnTo>
                <a:lnTo>
                  <a:pt x="296664" y="0"/>
                </a:lnTo>
                <a:lnTo>
                  <a:pt x="284824" y="2370"/>
                </a:lnTo>
                <a:lnTo>
                  <a:pt x="212548" y="25343"/>
                </a:lnTo>
                <a:lnTo>
                  <a:pt x="117726" y="55027"/>
                </a:lnTo>
                <a:lnTo>
                  <a:pt x="35246" y="80701"/>
                </a:lnTo>
                <a:lnTo>
                  <a:pt x="0" y="91641"/>
                </a:lnTo>
                <a:close/>
              </a:path>
            </a:pathLst>
          </a:custGeom>
          <a:ln w="10994">
            <a:solidFill>
              <a:srgbClr val="FFFFFF"/>
            </a:solidFill>
          </a:ln>
        </p:spPr>
        <p:txBody>
          <a:bodyPr wrap="square" lIns="0" tIns="0" rIns="0" bIns="0" rtlCol="0"/>
          <a:lstStyle/>
          <a:p>
            <a:endParaRPr sz="1092"/>
          </a:p>
        </p:txBody>
      </p:sp>
      <p:sp>
        <p:nvSpPr>
          <p:cNvPr id="16" name="object 17">
            <a:extLst>
              <a:ext uri="{FF2B5EF4-FFF2-40B4-BE49-F238E27FC236}">
                <a16:creationId xmlns:a16="http://schemas.microsoft.com/office/drawing/2014/main" id="{459A4044-62AA-4EBB-A489-57B7D80D8BF2}"/>
              </a:ext>
            </a:extLst>
          </p:cNvPr>
          <p:cNvSpPr/>
          <p:nvPr/>
        </p:nvSpPr>
        <p:spPr>
          <a:xfrm>
            <a:off x="3499818" y="3956087"/>
            <a:ext cx="235274" cy="194458"/>
          </a:xfrm>
          <a:custGeom>
            <a:avLst/>
            <a:gdLst/>
            <a:ahLst/>
            <a:cxnLst/>
            <a:rect l="l" t="t" r="r" b="b"/>
            <a:pathLst>
              <a:path w="387985" h="320675">
                <a:moveTo>
                  <a:pt x="309512" y="0"/>
                </a:moveTo>
                <a:lnTo>
                  <a:pt x="0" y="102434"/>
                </a:lnTo>
                <a:lnTo>
                  <a:pt x="80161" y="320644"/>
                </a:lnTo>
                <a:lnTo>
                  <a:pt x="207464" y="275767"/>
                </a:lnTo>
                <a:lnTo>
                  <a:pt x="303440" y="240688"/>
                </a:lnTo>
                <a:lnTo>
                  <a:pt x="364828" y="215863"/>
                </a:lnTo>
                <a:lnTo>
                  <a:pt x="386509" y="201221"/>
                </a:lnTo>
                <a:lnTo>
                  <a:pt x="387974" y="173854"/>
                </a:lnTo>
                <a:lnTo>
                  <a:pt x="364037" y="113526"/>
                </a:lnTo>
                <a:lnTo>
                  <a:pt x="309512" y="0"/>
                </a:lnTo>
                <a:close/>
              </a:path>
            </a:pathLst>
          </a:custGeom>
          <a:solidFill>
            <a:srgbClr val="1F5669"/>
          </a:solidFill>
        </p:spPr>
        <p:txBody>
          <a:bodyPr wrap="square" lIns="0" tIns="0" rIns="0" bIns="0" rtlCol="0"/>
          <a:lstStyle/>
          <a:p>
            <a:endParaRPr sz="1092"/>
          </a:p>
        </p:txBody>
      </p:sp>
      <p:sp>
        <p:nvSpPr>
          <p:cNvPr id="17" name="object 18">
            <a:extLst>
              <a:ext uri="{FF2B5EF4-FFF2-40B4-BE49-F238E27FC236}">
                <a16:creationId xmlns:a16="http://schemas.microsoft.com/office/drawing/2014/main" id="{A28C684D-0481-4125-990A-DBEC9AF4B658}"/>
              </a:ext>
            </a:extLst>
          </p:cNvPr>
          <p:cNvSpPr/>
          <p:nvPr/>
        </p:nvSpPr>
        <p:spPr>
          <a:xfrm>
            <a:off x="3499818" y="3956087"/>
            <a:ext cx="235274" cy="194458"/>
          </a:xfrm>
          <a:custGeom>
            <a:avLst/>
            <a:gdLst/>
            <a:ahLst/>
            <a:cxnLst/>
            <a:rect l="l" t="t" r="r" b="b"/>
            <a:pathLst>
              <a:path w="387985" h="320675">
                <a:moveTo>
                  <a:pt x="364828" y="215863"/>
                </a:moveTo>
                <a:lnTo>
                  <a:pt x="303440" y="240688"/>
                </a:lnTo>
                <a:lnTo>
                  <a:pt x="207464" y="275767"/>
                </a:lnTo>
                <a:lnTo>
                  <a:pt x="119004" y="307090"/>
                </a:lnTo>
                <a:lnTo>
                  <a:pt x="80161" y="320644"/>
                </a:lnTo>
                <a:lnTo>
                  <a:pt x="0" y="102434"/>
                </a:lnTo>
                <a:lnTo>
                  <a:pt x="309512" y="0"/>
                </a:lnTo>
                <a:lnTo>
                  <a:pt x="364037" y="113526"/>
                </a:lnTo>
                <a:lnTo>
                  <a:pt x="387974" y="173854"/>
                </a:lnTo>
                <a:lnTo>
                  <a:pt x="386509" y="201221"/>
                </a:lnTo>
                <a:lnTo>
                  <a:pt x="364828" y="215863"/>
                </a:lnTo>
                <a:close/>
              </a:path>
            </a:pathLst>
          </a:custGeom>
          <a:ln w="10994">
            <a:solidFill>
              <a:srgbClr val="FFFFFF"/>
            </a:solidFill>
          </a:ln>
        </p:spPr>
        <p:txBody>
          <a:bodyPr wrap="square" lIns="0" tIns="0" rIns="0" bIns="0" rtlCol="0"/>
          <a:lstStyle/>
          <a:p>
            <a:endParaRPr sz="1092"/>
          </a:p>
        </p:txBody>
      </p:sp>
      <p:sp>
        <p:nvSpPr>
          <p:cNvPr id="18" name="object 19">
            <a:extLst>
              <a:ext uri="{FF2B5EF4-FFF2-40B4-BE49-F238E27FC236}">
                <a16:creationId xmlns:a16="http://schemas.microsoft.com/office/drawing/2014/main" id="{02E1FA54-9F2F-4A96-BAA1-CCCEC34F9A27}"/>
              </a:ext>
            </a:extLst>
          </p:cNvPr>
          <p:cNvSpPr/>
          <p:nvPr/>
        </p:nvSpPr>
        <p:spPr>
          <a:xfrm>
            <a:off x="4389546" y="2281734"/>
            <a:ext cx="3141844" cy="3134426"/>
          </a:xfrm>
          <a:prstGeom prst="rect">
            <a:avLst/>
          </a:prstGeom>
          <a:blipFill>
            <a:blip r:embed="rId2" cstate="print"/>
            <a:stretch>
              <a:fillRect/>
            </a:stretch>
          </a:blipFill>
        </p:spPr>
        <p:txBody>
          <a:bodyPr wrap="square" lIns="0" tIns="0" rIns="0" bIns="0" rtlCol="0"/>
          <a:lstStyle/>
          <a:p>
            <a:endParaRPr sz="1092" dirty="0"/>
          </a:p>
        </p:txBody>
      </p:sp>
      <p:sp>
        <p:nvSpPr>
          <p:cNvPr id="19" name="object 20">
            <a:extLst>
              <a:ext uri="{FF2B5EF4-FFF2-40B4-BE49-F238E27FC236}">
                <a16:creationId xmlns:a16="http://schemas.microsoft.com/office/drawing/2014/main" id="{C99E9A12-352C-41B1-B2DE-59810F02027D}"/>
              </a:ext>
            </a:extLst>
          </p:cNvPr>
          <p:cNvSpPr/>
          <p:nvPr/>
        </p:nvSpPr>
        <p:spPr>
          <a:xfrm>
            <a:off x="5013906" y="2948864"/>
            <a:ext cx="983455" cy="1789780"/>
          </a:xfrm>
          <a:custGeom>
            <a:avLst/>
            <a:gdLst/>
            <a:ahLst/>
            <a:cxnLst/>
            <a:rect l="l" t="t" r="r" b="b"/>
            <a:pathLst>
              <a:path w="1621790" h="2951479">
                <a:moveTo>
                  <a:pt x="1621394" y="0"/>
                </a:moveTo>
                <a:lnTo>
                  <a:pt x="1411017" y="0"/>
                </a:lnTo>
                <a:lnTo>
                  <a:pt x="1362579" y="1190"/>
                </a:lnTo>
                <a:lnTo>
                  <a:pt x="1308473" y="3808"/>
                </a:lnTo>
                <a:lnTo>
                  <a:pt x="1259226" y="6427"/>
                </a:lnTo>
                <a:lnTo>
                  <a:pt x="1225359" y="7617"/>
                </a:lnTo>
                <a:lnTo>
                  <a:pt x="1194279" y="16008"/>
                </a:lnTo>
                <a:lnTo>
                  <a:pt x="1139331" y="36984"/>
                </a:lnTo>
                <a:lnTo>
                  <a:pt x="1072628" y="64253"/>
                </a:lnTo>
                <a:lnTo>
                  <a:pt x="1006285" y="91522"/>
                </a:lnTo>
                <a:lnTo>
                  <a:pt x="952414" y="112499"/>
                </a:lnTo>
                <a:lnTo>
                  <a:pt x="923130" y="120889"/>
                </a:lnTo>
                <a:lnTo>
                  <a:pt x="889938" y="129659"/>
                </a:lnTo>
                <a:lnTo>
                  <a:pt x="838935" y="152193"/>
                </a:lnTo>
                <a:lnTo>
                  <a:pt x="784695" y="182823"/>
                </a:lnTo>
                <a:lnTo>
                  <a:pt x="741790" y="215883"/>
                </a:lnTo>
                <a:lnTo>
                  <a:pt x="700370" y="241247"/>
                </a:lnTo>
                <a:lnTo>
                  <a:pt x="650043" y="256897"/>
                </a:lnTo>
                <a:lnTo>
                  <a:pt x="604572" y="269310"/>
                </a:lnTo>
                <a:lnTo>
                  <a:pt x="577718" y="284961"/>
                </a:lnTo>
                <a:lnTo>
                  <a:pt x="562338" y="320177"/>
                </a:lnTo>
                <a:lnTo>
                  <a:pt x="545337" y="372393"/>
                </a:lnTo>
                <a:lnTo>
                  <a:pt x="531574" y="419752"/>
                </a:lnTo>
                <a:lnTo>
                  <a:pt x="520379" y="460771"/>
                </a:lnTo>
                <a:lnTo>
                  <a:pt x="514039" y="473859"/>
                </a:lnTo>
                <a:lnTo>
                  <a:pt x="502840" y="485328"/>
                </a:lnTo>
                <a:lnTo>
                  <a:pt x="482734" y="500845"/>
                </a:lnTo>
                <a:lnTo>
                  <a:pt x="452780" y="525940"/>
                </a:lnTo>
                <a:lnTo>
                  <a:pt x="417970" y="559130"/>
                </a:lnTo>
                <a:lnTo>
                  <a:pt x="383160" y="595560"/>
                </a:lnTo>
                <a:lnTo>
                  <a:pt x="353206" y="630373"/>
                </a:lnTo>
                <a:lnTo>
                  <a:pt x="328243" y="657626"/>
                </a:lnTo>
                <a:lnTo>
                  <a:pt x="302472" y="680023"/>
                </a:lnTo>
                <a:lnTo>
                  <a:pt x="271846" y="705658"/>
                </a:lnTo>
                <a:lnTo>
                  <a:pt x="232316" y="742624"/>
                </a:lnTo>
                <a:lnTo>
                  <a:pt x="191702" y="784993"/>
                </a:lnTo>
                <a:lnTo>
                  <a:pt x="159992" y="822506"/>
                </a:lnTo>
                <a:lnTo>
                  <a:pt x="136380" y="856778"/>
                </a:lnTo>
                <a:lnTo>
                  <a:pt x="111662" y="921810"/>
                </a:lnTo>
                <a:lnTo>
                  <a:pt x="110043" y="954193"/>
                </a:lnTo>
                <a:lnTo>
                  <a:pt x="111662" y="986576"/>
                </a:lnTo>
                <a:lnTo>
                  <a:pt x="112988" y="1018957"/>
                </a:lnTo>
                <a:lnTo>
                  <a:pt x="111329" y="1072251"/>
                </a:lnTo>
                <a:lnTo>
                  <a:pt x="107682" y="1147403"/>
                </a:lnTo>
                <a:lnTo>
                  <a:pt x="104034" y="1214461"/>
                </a:lnTo>
                <a:lnTo>
                  <a:pt x="102376" y="1243469"/>
                </a:lnTo>
                <a:lnTo>
                  <a:pt x="94778" y="1398903"/>
                </a:lnTo>
                <a:lnTo>
                  <a:pt x="90380" y="1414824"/>
                </a:lnTo>
                <a:lnTo>
                  <a:pt x="88121" y="1429127"/>
                </a:lnTo>
                <a:lnTo>
                  <a:pt x="87289" y="1449906"/>
                </a:lnTo>
                <a:lnTo>
                  <a:pt x="87170" y="1485259"/>
                </a:lnTo>
                <a:lnTo>
                  <a:pt x="91213" y="1520881"/>
                </a:lnTo>
                <a:lnTo>
                  <a:pt x="97317" y="1543549"/>
                </a:lnTo>
                <a:lnTo>
                  <a:pt x="96443" y="1562977"/>
                </a:lnTo>
                <a:lnTo>
                  <a:pt x="79553" y="1588881"/>
                </a:lnTo>
                <a:lnTo>
                  <a:pt x="57836" y="1613302"/>
                </a:lnTo>
                <a:lnTo>
                  <a:pt x="45371" y="1628819"/>
                </a:lnTo>
                <a:lnTo>
                  <a:pt x="37453" y="1645957"/>
                </a:lnTo>
                <a:lnTo>
                  <a:pt x="29381" y="1675236"/>
                </a:lnTo>
                <a:lnTo>
                  <a:pt x="15654" y="1718277"/>
                </a:lnTo>
                <a:lnTo>
                  <a:pt x="1873" y="1766985"/>
                </a:lnTo>
                <a:lnTo>
                  <a:pt x="0" y="1817310"/>
                </a:lnTo>
                <a:lnTo>
                  <a:pt x="21999" y="1865204"/>
                </a:lnTo>
                <a:lnTo>
                  <a:pt x="62902" y="1906224"/>
                </a:lnTo>
                <a:lnTo>
                  <a:pt x="104560" y="1940767"/>
                </a:lnTo>
                <a:lnTo>
                  <a:pt x="139165" y="1972070"/>
                </a:lnTo>
                <a:lnTo>
                  <a:pt x="158909" y="2003371"/>
                </a:lnTo>
                <a:lnTo>
                  <a:pt x="164646" y="2029410"/>
                </a:lnTo>
                <a:lnTo>
                  <a:pt x="169168" y="2049783"/>
                </a:lnTo>
                <a:lnTo>
                  <a:pt x="182593" y="2075016"/>
                </a:lnTo>
                <a:lnTo>
                  <a:pt x="215039" y="2115632"/>
                </a:lnTo>
                <a:lnTo>
                  <a:pt x="251741" y="2149767"/>
                </a:lnTo>
                <a:lnTo>
                  <a:pt x="275489" y="2162044"/>
                </a:lnTo>
                <a:lnTo>
                  <a:pt x="292758" y="2172702"/>
                </a:lnTo>
                <a:lnTo>
                  <a:pt x="310023" y="2201978"/>
                </a:lnTo>
                <a:lnTo>
                  <a:pt x="325141" y="2232607"/>
                </a:lnTo>
                <a:lnTo>
                  <a:pt x="333778" y="2246235"/>
                </a:lnTo>
                <a:lnTo>
                  <a:pt x="339174" y="2261483"/>
                </a:lnTo>
                <a:lnTo>
                  <a:pt x="344568" y="2296971"/>
                </a:lnTo>
                <a:lnTo>
                  <a:pt x="350911" y="2343655"/>
                </a:lnTo>
                <a:lnTo>
                  <a:pt x="356445" y="2379006"/>
                </a:lnTo>
                <a:lnTo>
                  <a:pt x="360360" y="2401406"/>
                </a:lnTo>
                <a:lnTo>
                  <a:pt x="361844" y="2409232"/>
                </a:lnTo>
                <a:lnTo>
                  <a:pt x="360763" y="2489509"/>
                </a:lnTo>
                <a:lnTo>
                  <a:pt x="385588" y="2533358"/>
                </a:lnTo>
                <a:lnTo>
                  <a:pt x="458986" y="2556159"/>
                </a:lnTo>
                <a:lnTo>
                  <a:pt x="603624" y="2573295"/>
                </a:lnTo>
                <a:lnTo>
                  <a:pt x="694563" y="2584497"/>
                </a:lnTo>
                <a:lnTo>
                  <a:pt x="748264" y="2598127"/>
                </a:lnTo>
                <a:lnTo>
                  <a:pt x="785775" y="2623089"/>
                </a:lnTo>
                <a:lnTo>
                  <a:pt x="828146" y="2668289"/>
                </a:lnTo>
                <a:lnTo>
                  <a:pt x="877527" y="2713219"/>
                </a:lnTo>
                <a:lnTo>
                  <a:pt x="918814" y="2736291"/>
                </a:lnTo>
                <a:lnTo>
                  <a:pt x="947149" y="2744791"/>
                </a:lnTo>
                <a:lnTo>
                  <a:pt x="957674" y="2746006"/>
                </a:lnTo>
                <a:lnTo>
                  <a:pt x="1035391" y="2808674"/>
                </a:lnTo>
                <a:lnTo>
                  <a:pt x="1078563" y="2840990"/>
                </a:lnTo>
                <a:lnTo>
                  <a:pt x="1104197" y="2861095"/>
                </a:lnTo>
                <a:lnTo>
                  <a:pt x="1121737" y="2872294"/>
                </a:lnTo>
                <a:lnTo>
                  <a:pt x="1164919" y="2884162"/>
                </a:lnTo>
                <a:lnTo>
                  <a:pt x="1219966" y="2891137"/>
                </a:lnTo>
                <a:lnTo>
                  <a:pt x="1243848" y="2891680"/>
                </a:lnTo>
                <a:lnTo>
                  <a:pt x="1268541" y="2891633"/>
                </a:lnTo>
                <a:lnTo>
                  <a:pt x="1301999" y="2899911"/>
                </a:lnTo>
                <a:lnTo>
                  <a:pt x="1341937" y="2918122"/>
                </a:lnTo>
                <a:lnTo>
                  <a:pt x="1375398" y="2936334"/>
                </a:lnTo>
                <a:lnTo>
                  <a:pt x="1389431" y="2944612"/>
                </a:lnTo>
                <a:lnTo>
                  <a:pt x="1410076" y="2948363"/>
                </a:lnTo>
                <a:lnTo>
                  <a:pt x="1425054" y="2950290"/>
                </a:lnTo>
                <a:lnTo>
                  <a:pt x="1441649" y="2950999"/>
                </a:lnTo>
                <a:lnTo>
                  <a:pt x="1467148" y="2951101"/>
                </a:lnTo>
                <a:lnTo>
                  <a:pt x="1508298" y="2951099"/>
                </a:lnTo>
                <a:lnTo>
                  <a:pt x="1556735" y="2951096"/>
                </a:lnTo>
                <a:lnTo>
                  <a:pt x="1597078" y="2951092"/>
                </a:lnTo>
                <a:lnTo>
                  <a:pt x="1613943" y="2951091"/>
                </a:lnTo>
              </a:path>
            </a:pathLst>
          </a:custGeom>
          <a:ln w="152312">
            <a:solidFill>
              <a:srgbClr val="956C51"/>
            </a:solidFill>
          </a:ln>
        </p:spPr>
        <p:txBody>
          <a:bodyPr wrap="square" lIns="0" tIns="0" rIns="0" bIns="0" rtlCol="0"/>
          <a:lstStyle/>
          <a:p>
            <a:endParaRPr sz="1092"/>
          </a:p>
        </p:txBody>
      </p:sp>
      <p:sp>
        <p:nvSpPr>
          <p:cNvPr id="20" name="object 21">
            <a:extLst>
              <a:ext uri="{FF2B5EF4-FFF2-40B4-BE49-F238E27FC236}">
                <a16:creationId xmlns:a16="http://schemas.microsoft.com/office/drawing/2014/main" id="{A4002719-AB26-4EDE-8733-2A712916746F}"/>
              </a:ext>
            </a:extLst>
          </p:cNvPr>
          <p:cNvSpPr/>
          <p:nvPr/>
        </p:nvSpPr>
        <p:spPr>
          <a:xfrm>
            <a:off x="5038062" y="2948864"/>
            <a:ext cx="960736" cy="1789780"/>
          </a:xfrm>
          <a:custGeom>
            <a:avLst/>
            <a:gdLst/>
            <a:ahLst/>
            <a:cxnLst/>
            <a:rect l="l" t="t" r="r" b="b"/>
            <a:pathLst>
              <a:path w="1584325" h="2951479">
                <a:moveTo>
                  <a:pt x="1583728" y="0"/>
                </a:moveTo>
                <a:lnTo>
                  <a:pt x="1411027" y="0"/>
                </a:lnTo>
                <a:lnTo>
                  <a:pt x="1362588" y="1190"/>
                </a:lnTo>
                <a:lnTo>
                  <a:pt x="1308483" y="3808"/>
                </a:lnTo>
                <a:lnTo>
                  <a:pt x="1259235" y="6427"/>
                </a:lnTo>
                <a:lnTo>
                  <a:pt x="1225368" y="7617"/>
                </a:lnTo>
                <a:lnTo>
                  <a:pt x="1194285" y="16008"/>
                </a:lnTo>
                <a:lnTo>
                  <a:pt x="1139334" y="36984"/>
                </a:lnTo>
                <a:lnTo>
                  <a:pt x="1072629" y="64253"/>
                </a:lnTo>
                <a:lnTo>
                  <a:pt x="1006285" y="91522"/>
                </a:lnTo>
                <a:lnTo>
                  <a:pt x="952414" y="112499"/>
                </a:lnTo>
                <a:lnTo>
                  <a:pt x="923130" y="120889"/>
                </a:lnTo>
                <a:lnTo>
                  <a:pt x="889939" y="129659"/>
                </a:lnTo>
                <a:lnTo>
                  <a:pt x="838939" y="152193"/>
                </a:lnTo>
                <a:lnTo>
                  <a:pt x="784699" y="182823"/>
                </a:lnTo>
                <a:lnTo>
                  <a:pt x="741790" y="215883"/>
                </a:lnTo>
                <a:lnTo>
                  <a:pt x="700370" y="241247"/>
                </a:lnTo>
                <a:lnTo>
                  <a:pt x="650044" y="256897"/>
                </a:lnTo>
                <a:lnTo>
                  <a:pt x="604576" y="269310"/>
                </a:lnTo>
                <a:lnTo>
                  <a:pt x="577728" y="284961"/>
                </a:lnTo>
                <a:lnTo>
                  <a:pt x="562344" y="320177"/>
                </a:lnTo>
                <a:lnTo>
                  <a:pt x="545343" y="372393"/>
                </a:lnTo>
                <a:lnTo>
                  <a:pt x="531582" y="419752"/>
                </a:lnTo>
                <a:lnTo>
                  <a:pt x="520383" y="460771"/>
                </a:lnTo>
                <a:lnTo>
                  <a:pt x="514040" y="473859"/>
                </a:lnTo>
                <a:lnTo>
                  <a:pt x="502840" y="485328"/>
                </a:lnTo>
                <a:lnTo>
                  <a:pt x="482734" y="500845"/>
                </a:lnTo>
                <a:lnTo>
                  <a:pt x="452784" y="525940"/>
                </a:lnTo>
                <a:lnTo>
                  <a:pt x="417974" y="559130"/>
                </a:lnTo>
                <a:lnTo>
                  <a:pt x="383162" y="595560"/>
                </a:lnTo>
                <a:lnTo>
                  <a:pt x="353206" y="630373"/>
                </a:lnTo>
                <a:lnTo>
                  <a:pt x="328248" y="657626"/>
                </a:lnTo>
                <a:lnTo>
                  <a:pt x="302479" y="680023"/>
                </a:lnTo>
                <a:lnTo>
                  <a:pt x="271851" y="705658"/>
                </a:lnTo>
                <a:lnTo>
                  <a:pt x="232316" y="742624"/>
                </a:lnTo>
                <a:lnTo>
                  <a:pt x="191703" y="784993"/>
                </a:lnTo>
                <a:lnTo>
                  <a:pt x="159996" y="822506"/>
                </a:lnTo>
                <a:lnTo>
                  <a:pt x="136384" y="856778"/>
                </a:lnTo>
                <a:lnTo>
                  <a:pt x="111666" y="921810"/>
                </a:lnTo>
                <a:lnTo>
                  <a:pt x="110046" y="954193"/>
                </a:lnTo>
                <a:lnTo>
                  <a:pt x="111664" y="986576"/>
                </a:lnTo>
                <a:lnTo>
                  <a:pt x="112987" y="1018957"/>
                </a:lnTo>
                <a:lnTo>
                  <a:pt x="111329" y="1072251"/>
                </a:lnTo>
                <a:lnTo>
                  <a:pt x="107682" y="1147403"/>
                </a:lnTo>
                <a:lnTo>
                  <a:pt x="104034" y="1214461"/>
                </a:lnTo>
                <a:lnTo>
                  <a:pt x="102376" y="1243469"/>
                </a:lnTo>
                <a:lnTo>
                  <a:pt x="94778" y="1398903"/>
                </a:lnTo>
                <a:lnTo>
                  <a:pt x="90380" y="1414824"/>
                </a:lnTo>
                <a:lnTo>
                  <a:pt x="88121" y="1429127"/>
                </a:lnTo>
                <a:lnTo>
                  <a:pt x="87289" y="1449906"/>
                </a:lnTo>
                <a:lnTo>
                  <a:pt x="87170" y="1485259"/>
                </a:lnTo>
                <a:lnTo>
                  <a:pt x="91213" y="1520881"/>
                </a:lnTo>
                <a:lnTo>
                  <a:pt x="97317" y="1543549"/>
                </a:lnTo>
                <a:lnTo>
                  <a:pt x="96442" y="1562977"/>
                </a:lnTo>
                <a:lnTo>
                  <a:pt x="79553" y="1588881"/>
                </a:lnTo>
                <a:lnTo>
                  <a:pt x="57836" y="1613302"/>
                </a:lnTo>
                <a:lnTo>
                  <a:pt x="45372" y="1628819"/>
                </a:lnTo>
                <a:lnTo>
                  <a:pt x="37457" y="1645957"/>
                </a:lnTo>
                <a:lnTo>
                  <a:pt x="29390" y="1675236"/>
                </a:lnTo>
                <a:lnTo>
                  <a:pt x="15658" y="1718277"/>
                </a:lnTo>
                <a:lnTo>
                  <a:pt x="1874" y="1766985"/>
                </a:lnTo>
                <a:lnTo>
                  <a:pt x="0" y="1817310"/>
                </a:lnTo>
                <a:lnTo>
                  <a:pt x="21999" y="1865204"/>
                </a:lnTo>
                <a:lnTo>
                  <a:pt x="62902" y="1906224"/>
                </a:lnTo>
                <a:lnTo>
                  <a:pt x="104561" y="1940767"/>
                </a:lnTo>
                <a:lnTo>
                  <a:pt x="139169" y="1972070"/>
                </a:lnTo>
                <a:lnTo>
                  <a:pt x="158919" y="2003371"/>
                </a:lnTo>
                <a:lnTo>
                  <a:pt x="164651" y="2029410"/>
                </a:lnTo>
                <a:lnTo>
                  <a:pt x="169171" y="2049783"/>
                </a:lnTo>
                <a:lnTo>
                  <a:pt x="182597" y="2075016"/>
                </a:lnTo>
                <a:lnTo>
                  <a:pt x="215049" y="2115632"/>
                </a:lnTo>
                <a:lnTo>
                  <a:pt x="251745" y="2149767"/>
                </a:lnTo>
                <a:lnTo>
                  <a:pt x="275491" y="2162044"/>
                </a:lnTo>
                <a:lnTo>
                  <a:pt x="292762" y="2172702"/>
                </a:lnTo>
                <a:lnTo>
                  <a:pt x="310033" y="2201978"/>
                </a:lnTo>
                <a:lnTo>
                  <a:pt x="325145" y="2232607"/>
                </a:lnTo>
                <a:lnTo>
                  <a:pt x="333780" y="2246235"/>
                </a:lnTo>
                <a:lnTo>
                  <a:pt x="339178" y="2261483"/>
                </a:lnTo>
                <a:lnTo>
                  <a:pt x="344577" y="2296971"/>
                </a:lnTo>
                <a:lnTo>
                  <a:pt x="350915" y="2343655"/>
                </a:lnTo>
                <a:lnTo>
                  <a:pt x="356446" y="2379006"/>
                </a:lnTo>
                <a:lnTo>
                  <a:pt x="360360" y="2401406"/>
                </a:lnTo>
                <a:lnTo>
                  <a:pt x="361844" y="2409232"/>
                </a:lnTo>
                <a:lnTo>
                  <a:pt x="360763" y="2489509"/>
                </a:lnTo>
                <a:lnTo>
                  <a:pt x="385589" y="2533358"/>
                </a:lnTo>
                <a:lnTo>
                  <a:pt x="458990" y="2556159"/>
                </a:lnTo>
                <a:lnTo>
                  <a:pt x="603633" y="2573295"/>
                </a:lnTo>
                <a:lnTo>
                  <a:pt x="694573" y="2584497"/>
                </a:lnTo>
                <a:lnTo>
                  <a:pt x="748273" y="2598127"/>
                </a:lnTo>
                <a:lnTo>
                  <a:pt x="785781" y="2623089"/>
                </a:lnTo>
                <a:lnTo>
                  <a:pt x="828146" y="2668289"/>
                </a:lnTo>
                <a:lnTo>
                  <a:pt x="877527" y="2713219"/>
                </a:lnTo>
                <a:lnTo>
                  <a:pt x="918814" y="2736291"/>
                </a:lnTo>
                <a:lnTo>
                  <a:pt x="947149" y="2744791"/>
                </a:lnTo>
                <a:lnTo>
                  <a:pt x="957674" y="2746006"/>
                </a:lnTo>
                <a:lnTo>
                  <a:pt x="1035391" y="2808674"/>
                </a:lnTo>
                <a:lnTo>
                  <a:pt x="1078563" y="2840990"/>
                </a:lnTo>
                <a:lnTo>
                  <a:pt x="1104203" y="2861095"/>
                </a:lnTo>
                <a:lnTo>
                  <a:pt x="1121745" y="2872294"/>
                </a:lnTo>
                <a:lnTo>
                  <a:pt x="1164919" y="2884162"/>
                </a:lnTo>
                <a:lnTo>
                  <a:pt x="1219966" y="2891137"/>
                </a:lnTo>
                <a:lnTo>
                  <a:pt x="1243848" y="2891680"/>
                </a:lnTo>
                <a:lnTo>
                  <a:pt x="1268541" y="2891633"/>
                </a:lnTo>
                <a:lnTo>
                  <a:pt x="1302003" y="2899911"/>
                </a:lnTo>
                <a:lnTo>
                  <a:pt x="1341940" y="2918122"/>
                </a:lnTo>
                <a:lnTo>
                  <a:pt x="1375400" y="2936334"/>
                </a:lnTo>
                <a:lnTo>
                  <a:pt x="1389431" y="2944612"/>
                </a:lnTo>
                <a:lnTo>
                  <a:pt x="1410076" y="2948363"/>
                </a:lnTo>
                <a:lnTo>
                  <a:pt x="1425055" y="2950290"/>
                </a:lnTo>
                <a:lnTo>
                  <a:pt x="1441653" y="2950999"/>
                </a:lnTo>
                <a:lnTo>
                  <a:pt x="1467158" y="2951101"/>
                </a:lnTo>
                <a:lnTo>
                  <a:pt x="1503246" y="2950331"/>
                </a:lnTo>
                <a:lnTo>
                  <a:pt x="1540548" y="2948637"/>
                </a:lnTo>
                <a:lnTo>
                  <a:pt x="1569755" y="2946943"/>
                </a:lnTo>
                <a:lnTo>
                  <a:pt x="1581558" y="2946173"/>
                </a:lnTo>
              </a:path>
            </a:pathLst>
          </a:custGeom>
          <a:ln w="15235">
            <a:solidFill>
              <a:srgbClr val="FFFFFF"/>
            </a:solidFill>
          </a:ln>
        </p:spPr>
        <p:txBody>
          <a:bodyPr wrap="square" lIns="0" tIns="0" rIns="0" bIns="0" rtlCol="0"/>
          <a:lstStyle/>
          <a:p>
            <a:endParaRPr sz="1092"/>
          </a:p>
        </p:txBody>
      </p:sp>
      <p:sp>
        <p:nvSpPr>
          <p:cNvPr id="21" name="object 22">
            <a:extLst>
              <a:ext uri="{FF2B5EF4-FFF2-40B4-BE49-F238E27FC236}">
                <a16:creationId xmlns:a16="http://schemas.microsoft.com/office/drawing/2014/main" id="{17E96E24-0B11-4134-A645-40701469218D}"/>
              </a:ext>
            </a:extLst>
          </p:cNvPr>
          <p:cNvSpPr/>
          <p:nvPr/>
        </p:nvSpPr>
        <p:spPr>
          <a:xfrm>
            <a:off x="5997680" y="2661814"/>
            <a:ext cx="1129394" cy="2345428"/>
          </a:xfrm>
          <a:custGeom>
            <a:avLst/>
            <a:gdLst/>
            <a:ahLst/>
            <a:cxnLst/>
            <a:rect l="l" t="t" r="r" b="b"/>
            <a:pathLst>
              <a:path w="1862454" h="3867784">
                <a:moveTo>
                  <a:pt x="0" y="0"/>
                </a:moveTo>
                <a:lnTo>
                  <a:pt x="241406" y="0"/>
                </a:lnTo>
                <a:lnTo>
                  <a:pt x="296988" y="1562"/>
                </a:lnTo>
                <a:lnTo>
                  <a:pt x="359076" y="5001"/>
                </a:lnTo>
                <a:lnTo>
                  <a:pt x="415590" y="8440"/>
                </a:lnTo>
                <a:lnTo>
                  <a:pt x="454452" y="10002"/>
                </a:lnTo>
                <a:lnTo>
                  <a:pt x="519093" y="33251"/>
                </a:lnTo>
                <a:lnTo>
                  <a:pt x="571590" y="57080"/>
                </a:lnTo>
                <a:lnTo>
                  <a:pt x="629719" y="84396"/>
                </a:lnTo>
                <a:lnTo>
                  <a:pt x="687615" y="111713"/>
                </a:lnTo>
                <a:lnTo>
                  <a:pt x="739415" y="135542"/>
                </a:lnTo>
                <a:lnTo>
                  <a:pt x="779254" y="152397"/>
                </a:lnTo>
                <a:lnTo>
                  <a:pt x="801268" y="158790"/>
                </a:lnTo>
                <a:lnTo>
                  <a:pt x="829571" y="166321"/>
                </a:lnTo>
                <a:lnTo>
                  <a:pt x="873092" y="186373"/>
                </a:lnTo>
                <a:lnTo>
                  <a:pt x="923270" y="215135"/>
                </a:lnTo>
                <a:lnTo>
                  <a:pt x="971545" y="248797"/>
                </a:lnTo>
                <a:lnTo>
                  <a:pt x="1009357" y="283548"/>
                </a:lnTo>
                <a:lnTo>
                  <a:pt x="1046064" y="311494"/>
                </a:lnTo>
                <a:lnTo>
                  <a:pt x="1091330" y="330186"/>
                </a:lnTo>
                <a:lnTo>
                  <a:pt x="1137071" y="343977"/>
                </a:lnTo>
                <a:lnTo>
                  <a:pt x="1175202" y="357224"/>
                </a:lnTo>
                <a:lnTo>
                  <a:pt x="1215282" y="420540"/>
                </a:lnTo>
                <a:lnTo>
                  <a:pt x="1234789" y="489125"/>
                </a:lnTo>
                <a:lnTo>
                  <a:pt x="1250582" y="551330"/>
                </a:lnTo>
                <a:lnTo>
                  <a:pt x="1263436" y="605201"/>
                </a:lnTo>
                <a:lnTo>
                  <a:pt x="1270714" y="622390"/>
                </a:lnTo>
                <a:lnTo>
                  <a:pt x="1283563" y="637455"/>
                </a:lnTo>
                <a:lnTo>
                  <a:pt x="1306629" y="657839"/>
                </a:lnTo>
                <a:lnTo>
                  <a:pt x="1341002" y="690801"/>
                </a:lnTo>
                <a:lnTo>
                  <a:pt x="1380949" y="734397"/>
                </a:lnTo>
                <a:lnTo>
                  <a:pt x="1420896" y="782246"/>
                </a:lnTo>
                <a:lnTo>
                  <a:pt x="1455269" y="827968"/>
                </a:lnTo>
                <a:lnTo>
                  <a:pt x="1483914" y="863766"/>
                </a:lnTo>
                <a:lnTo>
                  <a:pt x="1513486" y="893183"/>
                </a:lnTo>
                <a:lnTo>
                  <a:pt x="1548631" y="926853"/>
                </a:lnTo>
                <a:lnTo>
                  <a:pt x="1593995" y="975412"/>
                </a:lnTo>
                <a:lnTo>
                  <a:pt x="1632126" y="1020508"/>
                </a:lnTo>
                <a:lnTo>
                  <a:pt x="1663597" y="1061249"/>
                </a:lnTo>
                <a:lnTo>
                  <a:pt x="1688886" y="1098723"/>
                </a:lnTo>
                <a:lnTo>
                  <a:pt x="1708468" y="1134019"/>
                </a:lnTo>
                <a:lnTo>
                  <a:pt x="1732441" y="1210759"/>
                </a:lnTo>
                <a:lnTo>
                  <a:pt x="1734300" y="1253291"/>
                </a:lnTo>
                <a:lnTo>
                  <a:pt x="1732444" y="1295823"/>
                </a:lnTo>
                <a:lnTo>
                  <a:pt x="1730925" y="1338355"/>
                </a:lnTo>
                <a:lnTo>
                  <a:pt x="1732827" y="1408357"/>
                </a:lnTo>
                <a:lnTo>
                  <a:pt x="1737011" y="1507070"/>
                </a:lnTo>
                <a:lnTo>
                  <a:pt x="1741196" y="1595149"/>
                </a:lnTo>
                <a:lnTo>
                  <a:pt x="1743098" y="1633251"/>
                </a:lnTo>
                <a:lnTo>
                  <a:pt x="1751824" y="1837404"/>
                </a:lnTo>
                <a:lnTo>
                  <a:pt x="1756870" y="1858315"/>
                </a:lnTo>
                <a:lnTo>
                  <a:pt x="1759460" y="1877100"/>
                </a:lnTo>
                <a:lnTo>
                  <a:pt x="1760415" y="1904391"/>
                </a:lnTo>
                <a:lnTo>
                  <a:pt x="1760551" y="1950824"/>
                </a:lnTo>
                <a:lnTo>
                  <a:pt x="1755911" y="1997610"/>
                </a:lnTo>
                <a:lnTo>
                  <a:pt x="1748906" y="2027383"/>
                </a:lnTo>
                <a:lnTo>
                  <a:pt x="1749908" y="2052903"/>
                </a:lnTo>
                <a:lnTo>
                  <a:pt x="1769288" y="2086929"/>
                </a:lnTo>
                <a:lnTo>
                  <a:pt x="1794213" y="2119006"/>
                </a:lnTo>
                <a:lnTo>
                  <a:pt x="1808518" y="2139387"/>
                </a:lnTo>
                <a:lnTo>
                  <a:pt x="1817602" y="2161894"/>
                </a:lnTo>
                <a:lnTo>
                  <a:pt x="1826861" y="2200348"/>
                </a:lnTo>
                <a:lnTo>
                  <a:pt x="1836679" y="2236945"/>
                </a:lnTo>
                <a:lnTo>
                  <a:pt x="1848558" y="2277640"/>
                </a:lnTo>
                <a:lnTo>
                  <a:pt x="1858430" y="2320855"/>
                </a:lnTo>
                <a:lnTo>
                  <a:pt x="1862228" y="2365016"/>
                </a:lnTo>
                <a:lnTo>
                  <a:pt x="1855885" y="2408547"/>
                </a:lnTo>
                <a:lnTo>
                  <a:pt x="1835333" y="2449873"/>
                </a:lnTo>
                <a:lnTo>
                  <a:pt x="1798142" y="2493789"/>
                </a:lnTo>
                <a:lnTo>
                  <a:pt x="1759247" y="2531715"/>
                </a:lnTo>
                <a:lnTo>
                  <a:pt x="1723236" y="2565830"/>
                </a:lnTo>
                <a:lnTo>
                  <a:pt x="1694698" y="2598312"/>
                </a:lnTo>
                <a:lnTo>
                  <a:pt x="1678221" y="2631340"/>
                </a:lnTo>
                <a:lnTo>
                  <a:pt x="1671641" y="2665543"/>
                </a:lnTo>
                <a:lnTo>
                  <a:pt x="1666456" y="2692303"/>
                </a:lnTo>
                <a:lnTo>
                  <a:pt x="1613815" y="2778793"/>
                </a:lnTo>
                <a:lnTo>
                  <a:pt x="1578697" y="2817808"/>
                </a:lnTo>
                <a:lnTo>
                  <a:pt x="1536046" y="2844121"/>
                </a:lnTo>
                <a:lnTo>
                  <a:pt x="1520904" y="2858639"/>
                </a:lnTo>
                <a:lnTo>
                  <a:pt x="1504813" y="2892212"/>
                </a:lnTo>
                <a:lnTo>
                  <a:pt x="1487474" y="2932441"/>
                </a:lnTo>
                <a:lnTo>
                  <a:pt x="1477565" y="2950339"/>
                </a:lnTo>
                <a:lnTo>
                  <a:pt x="1471370" y="2970363"/>
                </a:lnTo>
                <a:lnTo>
                  <a:pt x="1465174" y="3016969"/>
                </a:lnTo>
                <a:lnTo>
                  <a:pt x="1457899" y="3078291"/>
                </a:lnTo>
                <a:lnTo>
                  <a:pt x="1451550" y="3124724"/>
                </a:lnTo>
                <a:lnTo>
                  <a:pt x="1447059" y="3154143"/>
                </a:lnTo>
                <a:lnTo>
                  <a:pt x="1445355" y="3164422"/>
                </a:lnTo>
                <a:lnTo>
                  <a:pt x="1446596" y="3269864"/>
                </a:lnTo>
                <a:lnTo>
                  <a:pt x="1418109" y="3327459"/>
                </a:lnTo>
                <a:lnTo>
                  <a:pt x="1333882" y="3357408"/>
                </a:lnTo>
                <a:lnTo>
                  <a:pt x="1167902" y="3379913"/>
                </a:lnTo>
                <a:lnTo>
                  <a:pt x="1063547" y="3394623"/>
                </a:lnTo>
                <a:lnTo>
                  <a:pt x="1001925" y="3412523"/>
                </a:lnTo>
                <a:lnTo>
                  <a:pt x="958883" y="3445310"/>
                </a:lnTo>
                <a:lnTo>
                  <a:pt x="910270" y="3504680"/>
                </a:lnTo>
                <a:lnTo>
                  <a:pt x="853603" y="3563690"/>
                </a:lnTo>
                <a:lnTo>
                  <a:pt x="806224" y="3593993"/>
                </a:lnTo>
                <a:lnTo>
                  <a:pt x="773707" y="3605157"/>
                </a:lnTo>
                <a:lnTo>
                  <a:pt x="761629" y="3606752"/>
                </a:lnTo>
                <a:lnTo>
                  <a:pt x="672456" y="3689072"/>
                </a:lnTo>
                <a:lnTo>
                  <a:pt x="622903" y="3731519"/>
                </a:lnTo>
                <a:lnTo>
                  <a:pt x="593486" y="3757926"/>
                </a:lnTo>
                <a:lnTo>
                  <a:pt x="573359" y="3772636"/>
                </a:lnTo>
                <a:lnTo>
                  <a:pt x="523815" y="3788228"/>
                </a:lnTo>
                <a:lnTo>
                  <a:pt x="460648" y="3797383"/>
                </a:lnTo>
                <a:lnTo>
                  <a:pt x="433243" y="3798097"/>
                </a:lnTo>
                <a:lnTo>
                  <a:pt x="404909" y="3798035"/>
                </a:lnTo>
                <a:lnTo>
                  <a:pt x="366510" y="3808908"/>
                </a:lnTo>
                <a:lnTo>
                  <a:pt x="320681" y="3832829"/>
                </a:lnTo>
                <a:lnTo>
                  <a:pt x="282284" y="3856751"/>
                </a:lnTo>
                <a:lnTo>
                  <a:pt x="266182" y="3867624"/>
                </a:lnTo>
                <a:lnTo>
                  <a:pt x="148438" y="3865053"/>
                </a:lnTo>
                <a:lnTo>
                  <a:pt x="82953" y="3863733"/>
                </a:lnTo>
                <a:lnTo>
                  <a:pt x="46116" y="3863247"/>
                </a:lnTo>
                <a:lnTo>
                  <a:pt x="14312" y="3863177"/>
                </a:lnTo>
              </a:path>
            </a:pathLst>
          </a:custGeom>
          <a:ln w="152312">
            <a:solidFill>
              <a:srgbClr val="956C51"/>
            </a:solidFill>
          </a:ln>
        </p:spPr>
        <p:txBody>
          <a:bodyPr wrap="square" lIns="0" tIns="0" rIns="0" bIns="0" rtlCol="0"/>
          <a:lstStyle/>
          <a:p>
            <a:endParaRPr sz="1092"/>
          </a:p>
        </p:txBody>
      </p:sp>
      <p:sp>
        <p:nvSpPr>
          <p:cNvPr id="22" name="object 23">
            <a:extLst>
              <a:ext uri="{FF2B5EF4-FFF2-40B4-BE49-F238E27FC236}">
                <a16:creationId xmlns:a16="http://schemas.microsoft.com/office/drawing/2014/main" id="{54B280BC-C360-4FA3-A1FF-9DE9F8698587}"/>
              </a:ext>
            </a:extLst>
          </p:cNvPr>
          <p:cNvSpPr/>
          <p:nvPr/>
        </p:nvSpPr>
        <p:spPr>
          <a:xfrm>
            <a:off x="5997119" y="2674204"/>
            <a:ext cx="1096664" cy="2333876"/>
          </a:xfrm>
          <a:custGeom>
            <a:avLst/>
            <a:gdLst/>
            <a:ahLst/>
            <a:cxnLst/>
            <a:rect l="l" t="t" r="r" b="b"/>
            <a:pathLst>
              <a:path w="1808479" h="3848734">
                <a:moveTo>
                  <a:pt x="510" y="0"/>
                </a:moveTo>
                <a:lnTo>
                  <a:pt x="197457" y="0"/>
                </a:lnTo>
                <a:lnTo>
                  <a:pt x="252694" y="1546"/>
                </a:lnTo>
                <a:lnTo>
                  <a:pt x="314395" y="4947"/>
                </a:lnTo>
                <a:lnTo>
                  <a:pt x="370558" y="8348"/>
                </a:lnTo>
                <a:lnTo>
                  <a:pt x="409179" y="9894"/>
                </a:lnTo>
                <a:lnTo>
                  <a:pt x="437573" y="18049"/>
                </a:lnTo>
                <a:lnTo>
                  <a:pt x="487413" y="39080"/>
                </a:lnTo>
                <a:lnTo>
                  <a:pt x="549999" y="67837"/>
                </a:lnTo>
                <a:lnTo>
                  <a:pt x="616634" y="99169"/>
                </a:lnTo>
                <a:lnTo>
                  <a:pt x="678618" y="127926"/>
                </a:lnTo>
                <a:lnTo>
                  <a:pt x="727251" y="148957"/>
                </a:lnTo>
                <a:lnTo>
                  <a:pt x="753835" y="157112"/>
                </a:lnTo>
                <a:lnTo>
                  <a:pt x="781957" y="164564"/>
                </a:lnTo>
                <a:lnTo>
                  <a:pt x="825205" y="184407"/>
                </a:lnTo>
                <a:lnTo>
                  <a:pt x="875072" y="212869"/>
                </a:lnTo>
                <a:lnTo>
                  <a:pt x="923049" y="246178"/>
                </a:lnTo>
                <a:lnTo>
                  <a:pt x="960628" y="280564"/>
                </a:lnTo>
                <a:lnTo>
                  <a:pt x="997104" y="308215"/>
                </a:lnTo>
                <a:lnTo>
                  <a:pt x="1042088" y="326709"/>
                </a:lnTo>
                <a:lnTo>
                  <a:pt x="1087544" y="340356"/>
                </a:lnTo>
                <a:lnTo>
                  <a:pt x="1125436" y="353465"/>
                </a:lnTo>
                <a:lnTo>
                  <a:pt x="1165269" y="416108"/>
                </a:lnTo>
                <a:lnTo>
                  <a:pt x="1184657" y="483969"/>
                </a:lnTo>
                <a:lnTo>
                  <a:pt x="1200352" y="545518"/>
                </a:lnTo>
                <a:lnTo>
                  <a:pt x="1213123" y="598826"/>
                </a:lnTo>
                <a:lnTo>
                  <a:pt x="1220354" y="615835"/>
                </a:lnTo>
                <a:lnTo>
                  <a:pt x="1233126" y="630738"/>
                </a:lnTo>
                <a:lnTo>
                  <a:pt x="1256054" y="650899"/>
                </a:lnTo>
                <a:lnTo>
                  <a:pt x="1290209" y="683517"/>
                </a:lnTo>
                <a:lnTo>
                  <a:pt x="1329905" y="726655"/>
                </a:lnTo>
                <a:lnTo>
                  <a:pt x="1369602" y="774001"/>
                </a:lnTo>
                <a:lnTo>
                  <a:pt x="1403762" y="819242"/>
                </a:lnTo>
                <a:lnTo>
                  <a:pt x="1432225" y="854661"/>
                </a:lnTo>
                <a:lnTo>
                  <a:pt x="1461613" y="883769"/>
                </a:lnTo>
                <a:lnTo>
                  <a:pt x="1496542" y="917086"/>
                </a:lnTo>
                <a:lnTo>
                  <a:pt x="1541625" y="965134"/>
                </a:lnTo>
                <a:lnTo>
                  <a:pt x="1579518" y="1009756"/>
                </a:lnTo>
                <a:lnTo>
                  <a:pt x="1610793" y="1050068"/>
                </a:lnTo>
                <a:lnTo>
                  <a:pt x="1635925" y="1087147"/>
                </a:lnTo>
                <a:lnTo>
                  <a:pt x="1655383" y="1122070"/>
                </a:lnTo>
                <a:lnTo>
                  <a:pt x="1679208" y="1198000"/>
                </a:lnTo>
                <a:lnTo>
                  <a:pt x="1681055" y="1240083"/>
                </a:lnTo>
                <a:lnTo>
                  <a:pt x="1679210" y="1282166"/>
                </a:lnTo>
                <a:lnTo>
                  <a:pt x="1677700" y="1324249"/>
                </a:lnTo>
                <a:lnTo>
                  <a:pt x="1679592" y="1393512"/>
                </a:lnTo>
                <a:lnTo>
                  <a:pt x="1683752" y="1491183"/>
                </a:lnTo>
                <a:lnTo>
                  <a:pt x="1687913" y="1578333"/>
                </a:lnTo>
                <a:lnTo>
                  <a:pt x="1689804" y="1616033"/>
                </a:lnTo>
                <a:lnTo>
                  <a:pt x="1698472" y="1818036"/>
                </a:lnTo>
                <a:lnTo>
                  <a:pt x="1703483" y="1838730"/>
                </a:lnTo>
                <a:lnTo>
                  <a:pt x="1706056" y="1857318"/>
                </a:lnTo>
                <a:lnTo>
                  <a:pt x="1707005" y="1884324"/>
                </a:lnTo>
                <a:lnTo>
                  <a:pt x="1707140" y="1930268"/>
                </a:lnTo>
                <a:lnTo>
                  <a:pt x="1702530" y="1976557"/>
                </a:lnTo>
                <a:lnTo>
                  <a:pt x="1695570" y="2006015"/>
                </a:lnTo>
                <a:lnTo>
                  <a:pt x="1696567" y="2031268"/>
                </a:lnTo>
                <a:lnTo>
                  <a:pt x="1715827" y="2064940"/>
                </a:lnTo>
                <a:lnTo>
                  <a:pt x="1740592" y="2096677"/>
                </a:lnTo>
                <a:lnTo>
                  <a:pt x="1754806" y="2116840"/>
                </a:lnTo>
                <a:lnTo>
                  <a:pt x="1763834" y="2139108"/>
                </a:lnTo>
                <a:lnTo>
                  <a:pt x="1773038" y="2177162"/>
                </a:lnTo>
                <a:lnTo>
                  <a:pt x="1782796" y="2213373"/>
                </a:lnTo>
                <a:lnTo>
                  <a:pt x="1794601" y="2253638"/>
                </a:lnTo>
                <a:lnTo>
                  <a:pt x="1804412" y="2296397"/>
                </a:lnTo>
                <a:lnTo>
                  <a:pt x="1808187" y="2340092"/>
                </a:lnTo>
                <a:lnTo>
                  <a:pt x="1801884" y="2383164"/>
                </a:lnTo>
                <a:lnTo>
                  <a:pt x="1781460" y="2424055"/>
                </a:lnTo>
                <a:lnTo>
                  <a:pt x="1744498" y="2467510"/>
                </a:lnTo>
                <a:lnTo>
                  <a:pt x="1705844" y="2505037"/>
                </a:lnTo>
                <a:lnTo>
                  <a:pt x="1670059" y="2538793"/>
                </a:lnTo>
                <a:lnTo>
                  <a:pt x="1641701" y="2570935"/>
                </a:lnTo>
                <a:lnTo>
                  <a:pt x="1625330" y="2603618"/>
                </a:lnTo>
                <a:lnTo>
                  <a:pt x="1618788" y="2637460"/>
                </a:lnTo>
                <a:lnTo>
                  <a:pt x="1613632" y="2663938"/>
                </a:lnTo>
                <a:lnTo>
                  <a:pt x="1561316" y="2749510"/>
                </a:lnTo>
                <a:lnTo>
                  <a:pt x="1526418" y="2788111"/>
                </a:lnTo>
                <a:lnTo>
                  <a:pt x="1484037" y="2814146"/>
                </a:lnTo>
                <a:lnTo>
                  <a:pt x="1468992" y="2828511"/>
                </a:lnTo>
                <a:lnTo>
                  <a:pt x="1453002" y="2861732"/>
                </a:lnTo>
                <a:lnTo>
                  <a:pt x="1435766" y="2901538"/>
                </a:lnTo>
                <a:lnTo>
                  <a:pt x="1425917" y="2919249"/>
                </a:lnTo>
                <a:lnTo>
                  <a:pt x="1419762" y="2939061"/>
                </a:lnTo>
                <a:lnTo>
                  <a:pt x="1413608" y="2985174"/>
                </a:lnTo>
                <a:lnTo>
                  <a:pt x="1406378" y="3045846"/>
                </a:lnTo>
                <a:lnTo>
                  <a:pt x="1400070" y="3091788"/>
                </a:lnTo>
                <a:lnTo>
                  <a:pt x="1395609" y="3120896"/>
                </a:lnTo>
                <a:lnTo>
                  <a:pt x="1393916" y="3131066"/>
                </a:lnTo>
                <a:lnTo>
                  <a:pt x="1395147" y="3235402"/>
                </a:lnTo>
                <a:lnTo>
                  <a:pt x="1366835" y="3292392"/>
                </a:lnTo>
                <a:lnTo>
                  <a:pt x="1283133" y="3322027"/>
                </a:lnTo>
                <a:lnTo>
                  <a:pt x="1118192" y="3344299"/>
                </a:lnTo>
                <a:lnTo>
                  <a:pt x="1014485" y="3358850"/>
                </a:lnTo>
                <a:lnTo>
                  <a:pt x="953246" y="3376559"/>
                </a:lnTo>
                <a:lnTo>
                  <a:pt x="910472" y="3408999"/>
                </a:lnTo>
                <a:lnTo>
                  <a:pt x="862159" y="3467741"/>
                </a:lnTo>
                <a:lnTo>
                  <a:pt x="805840" y="3526132"/>
                </a:lnTo>
                <a:lnTo>
                  <a:pt x="758755" y="3556117"/>
                </a:lnTo>
                <a:lnTo>
                  <a:pt x="726443" y="3567164"/>
                </a:lnTo>
                <a:lnTo>
                  <a:pt x="714441" y="3568742"/>
                </a:lnTo>
                <a:lnTo>
                  <a:pt x="625818" y="3650199"/>
                </a:lnTo>
                <a:lnTo>
                  <a:pt x="576579" y="3692194"/>
                </a:lnTo>
                <a:lnTo>
                  <a:pt x="547349" y="3718322"/>
                </a:lnTo>
                <a:lnTo>
                  <a:pt x="527348" y="3732876"/>
                </a:lnTo>
                <a:lnTo>
                  <a:pt x="478110" y="3748305"/>
                </a:lnTo>
                <a:lnTo>
                  <a:pt x="415332" y="3757367"/>
                </a:lnTo>
                <a:lnTo>
                  <a:pt x="388098" y="3758074"/>
                </a:lnTo>
                <a:lnTo>
                  <a:pt x="359939" y="3758013"/>
                </a:lnTo>
                <a:lnTo>
                  <a:pt x="310691" y="3772095"/>
                </a:lnTo>
                <a:lnTo>
                  <a:pt x="240754" y="3803076"/>
                </a:lnTo>
                <a:lnTo>
                  <a:pt x="178203" y="3834056"/>
                </a:lnTo>
                <a:lnTo>
                  <a:pt x="151114" y="3848138"/>
                </a:lnTo>
                <a:lnTo>
                  <a:pt x="91448" y="3840715"/>
                </a:lnTo>
                <a:lnTo>
                  <a:pt x="55818" y="3836903"/>
                </a:lnTo>
                <a:lnTo>
                  <a:pt x="30058" y="3835499"/>
                </a:lnTo>
                <a:lnTo>
                  <a:pt x="0" y="3835298"/>
                </a:lnTo>
              </a:path>
            </a:pathLst>
          </a:custGeom>
          <a:ln w="15235">
            <a:solidFill>
              <a:srgbClr val="FFFFFF"/>
            </a:solidFill>
          </a:ln>
        </p:spPr>
        <p:txBody>
          <a:bodyPr wrap="square" lIns="0" tIns="0" rIns="0" bIns="0" rtlCol="0"/>
          <a:lstStyle/>
          <a:p>
            <a:endParaRPr sz="1092"/>
          </a:p>
        </p:txBody>
      </p:sp>
      <p:sp>
        <p:nvSpPr>
          <p:cNvPr id="23" name="object 24">
            <a:extLst>
              <a:ext uri="{FF2B5EF4-FFF2-40B4-BE49-F238E27FC236}">
                <a16:creationId xmlns:a16="http://schemas.microsoft.com/office/drawing/2014/main" id="{5595B452-C2D4-4E84-B270-003E528CB41B}"/>
              </a:ext>
            </a:extLst>
          </p:cNvPr>
          <p:cNvSpPr/>
          <p:nvPr/>
        </p:nvSpPr>
        <p:spPr>
          <a:xfrm>
            <a:off x="4633163" y="3406328"/>
            <a:ext cx="76243" cy="81634"/>
          </a:xfrm>
          <a:custGeom>
            <a:avLst/>
            <a:gdLst/>
            <a:ahLst/>
            <a:cxnLst/>
            <a:rect l="l" t="t" r="r" b="b"/>
            <a:pathLst>
              <a:path w="125729" h="134620">
                <a:moveTo>
                  <a:pt x="69217" y="0"/>
                </a:moveTo>
                <a:lnTo>
                  <a:pt x="24557" y="809"/>
                </a:lnTo>
                <a:lnTo>
                  <a:pt x="3374" y="6476"/>
                </a:lnTo>
                <a:lnTo>
                  <a:pt x="0" y="21857"/>
                </a:lnTo>
                <a:lnTo>
                  <a:pt x="8768" y="51811"/>
                </a:lnTo>
                <a:lnTo>
                  <a:pt x="23681" y="91275"/>
                </a:lnTo>
                <a:lnTo>
                  <a:pt x="43853" y="123228"/>
                </a:lnTo>
                <a:lnTo>
                  <a:pt x="71309" y="134585"/>
                </a:lnTo>
                <a:lnTo>
                  <a:pt x="108071" y="112260"/>
                </a:lnTo>
                <a:lnTo>
                  <a:pt x="125680" y="70232"/>
                </a:lnTo>
                <a:lnTo>
                  <a:pt x="109693" y="34363"/>
                </a:lnTo>
                <a:lnTo>
                  <a:pt x="83182" y="9378"/>
                </a:lnTo>
                <a:lnTo>
                  <a:pt x="69217" y="0"/>
                </a:lnTo>
                <a:close/>
              </a:path>
            </a:pathLst>
          </a:custGeom>
          <a:solidFill>
            <a:srgbClr val="793951"/>
          </a:solidFill>
        </p:spPr>
        <p:txBody>
          <a:bodyPr wrap="square" lIns="0" tIns="0" rIns="0" bIns="0" rtlCol="0"/>
          <a:lstStyle/>
          <a:p>
            <a:endParaRPr sz="1092"/>
          </a:p>
        </p:txBody>
      </p:sp>
      <p:sp>
        <p:nvSpPr>
          <p:cNvPr id="24" name="object 25">
            <a:extLst>
              <a:ext uri="{FF2B5EF4-FFF2-40B4-BE49-F238E27FC236}">
                <a16:creationId xmlns:a16="http://schemas.microsoft.com/office/drawing/2014/main" id="{1288D308-1A95-4DBC-AAEA-78947793CF07}"/>
              </a:ext>
            </a:extLst>
          </p:cNvPr>
          <p:cNvSpPr/>
          <p:nvPr/>
        </p:nvSpPr>
        <p:spPr>
          <a:xfrm>
            <a:off x="5064184" y="2832942"/>
            <a:ext cx="110128" cy="117445"/>
          </a:xfrm>
          <a:custGeom>
            <a:avLst/>
            <a:gdLst/>
            <a:ahLst/>
            <a:cxnLst/>
            <a:rect l="l" t="t" r="r" b="b"/>
            <a:pathLst>
              <a:path w="181609" h="193675">
                <a:moveTo>
                  <a:pt x="81418" y="0"/>
                </a:moveTo>
                <a:lnTo>
                  <a:pt x="61282" y="13522"/>
                </a:lnTo>
                <a:lnTo>
                  <a:pt x="23054" y="49549"/>
                </a:lnTo>
                <a:lnTo>
                  <a:pt x="0" y="101267"/>
                </a:lnTo>
                <a:lnTo>
                  <a:pt x="25385" y="161863"/>
                </a:lnTo>
                <a:lnTo>
                  <a:pt x="62366" y="189653"/>
                </a:lnTo>
                <a:lnTo>
                  <a:pt x="92947" y="193062"/>
                </a:lnTo>
                <a:lnTo>
                  <a:pt x="117994" y="177682"/>
                </a:lnTo>
                <a:lnTo>
                  <a:pt x="138371" y="149102"/>
                </a:lnTo>
                <a:lnTo>
                  <a:pt x="154944" y="112913"/>
                </a:lnTo>
                <a:lnTo>
                  <a:pt x="168578" y="74703"/>
                </a:lnTo>
                <a:lnTo>
                  <a:pt x="181219" y="31515"/>
                </a:lnTo>
                <a:lnTo>
                  <a:pt x="176354" y="9337"/>
                </a:lnTo>
                <a:lnTo>
                  <a:pt x="145811" y="1167"/>
                </a:lnTo>
                <a:lnTo>
                  <a:pt x="81418" y="0"/>
                </a:lnTo>
                <a:close/>
              </a:path>
            </a:pathLst>
          </a:custGeom>
          <a:solidFill>
            <a:srgbClr val="793951"/>
          </a:solidFill>
        </p:spPr>
        <p:txBody>
          <a:bodyPr wrap="square" lIns="0" tIns="0" rIns="0" bIns="0" rtlCol="0"/>
          <a:lstStyle/>
          <a:p>
            <a:endParaRPr sz="1092"/>
          </a:p>
        </p:txBody>
      </p:sp>
      <p:sp>
        <p:nvSpPr>
          <p:cNvPr id="25" name="object 26">
            <a:extLst>
              <a:ext uri="{FF2B5EF4-FFF2-40B4-BE49-F238E27FC236}">
                <a16:creationId xmlns:a16="http://schemas.microsoft.com/office/drawing/2014/main" id="{17459A10-736B-4AD8-B10A-CB0693ADD01D}"/>
              </a:ext>
            </a:extLst>
          </p:cNvPr>
          <p:cNvSpPr/>
          <p:nvPr/>
        </p:nvSpPr>
        <p:spPr>
          <a:xfrm>
            <a:off x="5584787" y="2621391"/>
            <a:ext cx="112054" cy="129767"/>
          </a:xfrm>
          <a:custGeom>
            <a:avLst/>
            <a:gdLst/>
            <a:ahLst/>
            <a:cxnLst/>
            <a:rect l="l" t="t" r="r" b="b"/>
            <a:pathLst>
              <a:path w="184784" h="213995">
                <a:moveTo>
                  <a:pt x="172380" y="0"/>
                </a:moveTo>
                <a:lnTo>
                  <a:pt x="61403" y="26240"/>
                </a:lnTo>
                <a:lnTo>
                  <a:pt x="10265" y="94958"/>
                </a:lnTo>
                <a:lnTo>
                  <a:pt x="0" y="152675"/>
                </a:lnTo>
                <a:lnTo>
                  <a:pt x="47630" y="200914"/>
                </a:lnTo>
                <a:lnTo>
                  <a:pt x="98319" y="213661"/>
                </a:lnTo>
                <a:lnTo>
                  <a:pt x="134189" y="205589"/>
                </a:lnTo>
                <a:lnTo>
                  <a:pt x="172319" y="146977"/>
                </a:lnTo>
                <a:lnTo>
                  <a:pt x="180003" y="106428"/>
                </a:lnTo>
                <a:lnTo>
                  <a:pt x="183716" y="65045"/>
                </a:lnTo>
                <a:lnTo>
                  <a:pt x="184770" y="19292"/>
                </a:lnTo>
                <a:lnTo>
                  <a:pt x="172380" y="0"/>
                </a:lnTo>
                <a:close/>
              </a:path>
            </a:pathLst>
          </a:custGeom>
          <a:solidFill>
            <a:srgbClr val="793951"/>
          </a:solidFill>
        </p:spPr>
        <p:txBody>
          <a:bodyPr wrap="square" lIns="0" tIns="0" rIns="0" bIns="0" rtlCol="0"/>
          <a:lstStyle/>
          <a:p>
            <a:endParaRPr sz="1092"/>
          </a:p>
        </p:txBody>
      </p:sp>
      <p:sp>
        <p:nvSpPr>
          <p:cNvPr id="26" name="object 27">
            <a:extLst>
              <a:ext uri="{FF2B5EF4-FFF2-40B4-BE49-F238E27FC236}">
                <a16:creationId xmlns:a16="http://schemas.microsoft.com/office/drawing/2014/main" id="{EC1993DA-43F8-436F-928D-31108A253283}"/>
              </a:ext>
            </a:extLst>
          </p:cNvPr>
          <p:cNvSpPr/>
          <p:nvPr/>
        </p:nvSpPr>
        <p:spPr>
          <a:xfrm>
            <a:off x="5163673" y="4898369"/>
            <a:ext cx="116290" cy="97421"/>
          </a:xfrm>
          <a:custGeom>
            <a:avLst/>
            <a:gdLst/>
            <a:ahLst/>
            <a:cxnLst/>
            <a:rect l="l" t="t" r="r" b="b"/>
            <a:pathLst>
              <a:path w="191770" h="160654">
                <a:moveTo>
                  <a:pt x="181088" y="0"/>
                </a:moveTo>
                <a:lnTo>
                  <a:pt x="70994" y="28962"/>
                </a:lnTo>
                <a:lnTo>
                  <a:pt x="15164" y="83233"/>
                </a:lnTo>
                <a:lnTo>
                  <a:pt x="0" y="125873"/>
                </a:lnTo>
                <a:lnTo>
                  <a:pt x="41888" y="156448"/>
                </a:lnTo>
                <a:lnTo>
                  <a:pt x="97987" y="160278"/>
                </a:lnTo>
                <a:lnTo>
                  <a:pt x="136699" y="145328"/>
                </a:lnTo>
                <a:lnTo>
                  <a:pt x="161796" y="117417"/>
                </a:lnTo>
                <a:lnTo>
                  <a:pt x="177053" y="82365"/>
                </a:lnTo>
                <a:lnTo>
                  <a:pt x="186239" y="45993"/>
                </a:lnTo>
                <a:lnTo>
                  <a:pt x="191379" y="12829"/>
                </a:lnTo>
                <a:lnTo>
                  <a:pt x="181088" y="0"/>
                </a:lnTo>
                <a:close/>
              </a:path>
            </a:pathLst>
          </a:custGeom>
          <a:solidFill>
            <a:srgbClr val="793951"/>
          </a:solidFill>
        </p:spPr>
        <p:txBody>
          <a:bodyPr wrap="square" lIns="0" tIns="0" rIns="0" bIns="0" rtlCol="0"/>
          <a:lstStyle/>
          <a:p>
            <a:endParaRPr sz="1092"/>
          </a:p>
        </p:txBody>
      </p:sp>
      <p:sp>
        <p:nvSpPr>
          <p:cNvPr id="27" name="object 28">
            <a:extLst>
              <a:ext uri="{FF2B5EF4-FFF2-40B4-BE49-F238E27FC236}">
                <a16:creationId xmlns:a16="http://schemas.microsoft.com/office/drawing/2014/main" id="{50CE31DA-87E2-42A8-9F97-D724BAD1EDC3}"/>
              </a:ext>
            </a:extLst>
          </p:cNvPr>
          <p:cNvSpPr/>
          <p:nvPr/>
        </p:nvSpPr>
        <p:spPr>
          <a:xfrm>
            <a:off x="5849270" y="5093503"/>
            <a:ext cx="112054" cy="129767"/>
          </a:xfrm>
          <a:custGeom>
            <a:avLst/>
            <a:gdLst/>
            <a:ahLst/>
            <a:cxnLst/>
            <a:rect l="l" t="t" r="r" b="b"/>
            <a:pathLst>
              <a:path w="184784" h="213995">
                <a:moveTo>
                  <a:pt x="172380" y="0"/>
                </a:moveTo>
                <a:lnTo>
                  <a:pt x="61403" y="26240"/>
                </a:lnTo>
                <a:lnTo>
                  <a:pt x="10265" y="94958"/>
                </a:lnTo>
                <a:lnTo>
                  <a:pt x="0" y="152675"/>
                </a:lnTo>
                <a:lnTo>
                  <a:pt x="47630" y="200914"/>
                </a:lnTo>
                <a:lnTo>
                  <a:pt x="98319" y="213661"/>
                </a:lnTo>
                <a:lnTo>
                  <a:pt x="134189" y="205589"/>
                </a:lnTo>
                <a:lnTo>
                  <a:pt x="172319" y="146977"/>
                </a:lnTo>
                <a:lnTo>
                  <a:pt x="180003" y="106428"/>
                </a:lnTo>
                <a:lnTo>
                  <a:pt x="183716" y="65045"/>
                </a:lnTo>
                <a:lnTo>
                  <a:pt x="184770" y="19292"/>
                </a:lnTo>
                <a:lnTo>
                  <a:pt x="172380" y="0"/>
                </a:lnTo>
                <a:close/>
              </a:path>
            </a:pathLst>
          </a:custGeom>
          <a:solidFill>
            <a:srgbClr val="793951"/>
          </a:solidFill>
        </p:spPr>
        <p:txBody>
          <a:bodyPr wrap="square" lIns="0" tIns="0" rIns="0" bIns="0" rtlCol="0"/>
          <a:lstStyle/>
          <a:p>
            <a:endParaRPr sz="1092"/>
          </a:p>
        </p:txBody>
      </p:sp>
      <p:sp>
        <p:nvSpPr>
          <p:cNvPr id="28" name="object 29">
            <a:extLst>
              <a:ext uri="{FF2B5EF4-FFF2-40B4-BE49-F238E27FC236}">
                <a16:creationId xmlns:a16="http://schemas.microsoft.com/office/drawing/2014/main" id="{71E27761-3457-4A7D-BC6D-76AB4B6A29A2}"/>
              </a:ext>
            </a:extLst>
          </p:cNvPr>
          <p:cNvSpPr/>
          <p:nvPr/>
        </p:nvSpPr>
        <p:spPr>
          <a:xfrm>
            <a:off x="4806783" y="4358252"/>
            <a:ext cx="129382" cy="194073"/>
          </a:xfrm>
          <a:custGeom>
            <a:avLst/>
            <a:gdLst/>
            <a:ahLst/>
            <a:cxnLst/>
            <a:rect l="l" t="t" r="r" b="b"/>
            <a:pathLst>
              <a:path w="213359" h="320040">
                <a:moveTo>
                  <a:pt x="191383" y="0"/>
                </a:moveTo>
                <a:lnTo>
                  <a:pt x="146541" y="1073"/>
                </a:lnTo>
                <a:lnTo>
                  <a:pt x="59796" y="27331"/>
                </a:lnTo>
                <a:lnTo>
                  <a:pt x="5745" y="126741"/>
                </a:lnTo>
                <a:lnTo>
                  <a:pt x="0" y="214034"/>
                </a:lnTo>
                <a:lnTo>
                  <a:pt x="63389" y="293524"/>
                </a:lnTo>
                <a:lnTo>
                  <a:pt x="107832" y="314616"/>
                </a:lnTo>
                <a:lnTo>
                  <a:pt x="142635" y="319574"/>
                </a:lnTo>
                <a:lnTo>
                  <a:pt x="168946" y="310762"/>
                </a:lnTo>
                <a:lnTo>
                  <a:pt x="200678" y="261279"/>
                </a:lnTo>
                <a:lnTo>
                  <a:pt x="212203" y="185074"/>
                </a:lnTo>
                <a:lnTo>
                  <a:pt x="213256" y="142859"/>
                </a:lnTo>
                <a:lnTo>
                  <a:pt x="212697" y="101053"/>
                </a:lnTo>
                <a:lnTo>
                  <a:pt x="208657" y="31022"/>
                </a:lnTo>
                <a:lnTo>
                  <a:pt x="191383" y="0"/>
                </a:lnTo>
                <a:close/>
              </a:path>
            </a:pathLst>
          </a:custGeom>
          <a:solidFill>
            <a:srgbClr val="793951"/>
          </a:solidFill>
        </p:spPr>
        <p:txBody>
          <a:bodyPr wrap="square" lIns="0" tIns="0" rIns="0" bIns="0" rtlCol="0"/>
          <a:lstStyle/>
          <a:p>
            <a:endParaRPr sz="1092"/>
          </a:p>
        </p:txBody>
      </p:sp>
      <p:sp>
        <p:nvSpPr>
          <p:cNvPr id="29" name="object 30">
            <a:extLst>
              <a:ext uri="{FF2B5EF4-FFF2-40B4-BE49-F238E27FC236}">
                <a16:creationId xmlns:a16="http://schemas.microsoft.com/office/drawing/2014/main" id="{0F5B486F-D7B8-4249-8203-25035E5A77E4}"/>
              </a:ext>
            </a:extLst>
          </p:cNvPr>
          <p:cNvSpPr/>
          <p:nvPr/>
        </p:nvSpPr>
        <p:spPr>
          <a:xfrm>
            <a:off x="6150645" y="5176104"/>
            <a:ext cx="82404" cy="92030"/>
          </a:xfrm>
          <a:custGeom>
            <a:avLst/>
            <a:gdLst/>
            <a:ahLst/>
            <a:cxnLst/>
            <a:rect l="l" t="t" r="r" b="b"/>
            <a:pathLst>
              <a:path w="135890" h="151765">
                <a:moveTo>
                  <a:pt x="62829" y="0"/>
                </a:moveTo>
                <a:lnTo>
                  <a:pt x="21048" y="1548"/>
                </a:lnTo>
                <a:lnTo>
                  <a:pt x="1724" y="12385"/>
                </a:lnTo>
                <a:lnTo>
                  <a:pt x="0" y="41802"/>
                </a:lnTo>
                <a:lnTo>
                  <a:pt x="11018" y="99087"/>
                </a:lnTo>
                <a:lnTo>
                  <a:pt x="14398" y="107250"/>
                </a:lnTo>
                <a:lnTo>
                  <a:pt x="25108" y="125208"/>
                </a:lnTo>
                <a:lnTo>
                  <a:pt x="44003" y="143167"/>
                </a:lnTo>
                <a:lnTo>
                  <a:pt x="71938" y="151330"/>
                </a:lnTo>
                <a:lnTo>
                  <a:pt x="97484" y="150514"/>
                </a:lnTo>
                <a:lnTo>
                  <a:pt x="112637" y="144800"/>
                </a:lnTo>
                <a:lnTo>
                  <a:pt x="123374" y="129290"/>
                </a:lnTo>
                <a:lnTo>
                  <a:pt x="135667" y="99087"/>
                </a:lnTo>
                <a:lnTo>
                  <a:pt x="134529" y="83604"/>
                </a:lnTo>
                <a:lnTo>
                  <a:pt x="126562" y="49543"/>
                </a:lnTo>
                <a:lnTo>
                  <a:pt x="104938" y="15482"/>
                </a:lnTo>
                <a:lnTo>
                  <a:pt x="62829" y="0"/>
                </a:lnTo>
                <a:close/>
              </a:path>
            </a:pathLst>
          </a:custGeom>
          <a:solidFill>
            <a:srgbClr val="793951"/>
          </a:solidFill>
        </p:spPr>
        <p:txBody>
          <a:bodyPr wrap="square" lIns="0" tIns="0" rIns="0" bIns="0" rtlCol="0"/>
          <a:lstStyle/>
          <a:p>
            <a:endParaRPr sz="1092"/>
          </a:p>
        </p:txBody>
      </p:sp>
      <p:sp>
        <p:nvSpPr>
          <p:cNvPr id="30" name="object 31">
            <a:extLst>
              <a:ext uri="{FF2B5EF4-FFF2-40B4-BE49-F238E27FC236}">
                <a16:creationId xmlns:a16="http://schemas.microsoft.com/office/drawing/2014/main" id="{14DFDD37-C758-4E79-BA44-FF785B845903}"/>
              </a:ext>
            </a:extLst>
          </p:cNvPr>
          <p:cNvSpPr/>
          <p:nvPr/>
        </p:nvSpPr>
        <p:spPr>
          <a:xfrm>
            <a:off x="6988426" y="4668304"/>
            <a:ext cx="111284" cy="92030"/>
          </a:xfrm>
          <a:custGeom>
            <a:avLst/>
            <a:gdLst/>
            <a:ahLst/>
            <a:cxnLst/>
            <a:rect l="l" t="t" r="r" b="b"/>
            <a:pathLst>
              <a:path w="183515" h="151765">
                <a:moveTo>
                  <a:pt x="84971" y="0"/>
                </a:moveTo>
                <a:lnTo>
                  <a:pt x="28465" y="1548"/>
                </a:lnTo>
                <a:lnTo>
                  <a:pt x="2331" y="12385"/>
                </a:lnTo>
                <a:lnTo>
                  <a:pt x="0" y="41802"/>
                </a:lnTo>
                <a:lnTo>
                  <a:pt x="14901" y="99087"/>
                </a:lnTo>
                <a:lnTo>
                  <a:pt x="19472" y="107250"/>
                </a:lnTo>
                <a:lnTo>
                  <a:pt x="33956" y="125208"/>
                </a:lnTo>
                <a:lnTo>
                  <a:pt x="59507" y="143167"/>
                </a:lnTo>
                <a:lnTo>
                  <a:pt x="97281" y="151330"/>
                </a:lnTo>
                <a:lnTo>
                  <a:pt x="131830" y="150514"/>
                </a:lnTo>
                <a:lnTo>
                  <a:pt x="152324" y="144800"/>
                </a:lnTo>
                <a:lnTo>
                  <a:pt x="166844" y="129290"/>
                </a:lnTo>
                <a:lnTo>
                  <a:pt x="183469" y="99087"/>
                </a:lnTo>
                <a:lnTo>
                  <a:pt x="181930" y="83604"/>
                </a:lnTo>
                <a:lnTo>
                  <a:pt x="171157" y="49543"/>
                </a:lnTo>
                <a:lnTo>
                  <a:pt x="141915" y="15482"/>
                </a:lnTo>
                <a:lnTo>
                  <a:pt x="84971" y="0"/>
                </a:lnTo>
                <a:close/>
              </a:path>
            </a:pathLst>
          </a:custGeom>
          <a:solidFill>
            <a:srgbClr val="793951"/>
          </a:solidFill>
        </p:spPr>
        <p:txBody>
          <a:bodyPr wrap="square" lIns="0" tIns="0" rIns="0" bIns="0" rtlCol="0"/>
          <a:lstStyle/>
          <a:p>
            <a:endParaRPr sz="1092"/>
          </a:p>
        </p:txBody>
      </p:sp>
      <p:sp>
        <p:nvSpPr>
          <p:cNvPr id="31" name="object 32">
            <a:extLst>
              <a:ext uri="{FF2B5EF4-FFF2-40B4-BE49-F238E27FC236}">
                <a16:creationId xmlns:a16="http://schemas.microsoft.com/office/drawing/2014/main" id="{6875B3B5-6C76-4E76-9DA4-4287D99AB746}"/>
              </a:ext>
            </a:extLst>
          </p:cNvPr>
          <p:cNvSpPr/>
          <p:nvPr/>
        </p:nvSpPr>
        <p:spPr>
          <a:xfrm>
            <a:off x="7248071" y="4093682"/>
            <a:ext cx="120140" cy="93571"/>
          </a:xfrm>
          <a:custGeom>
            <a:avLst/>
            <a:gdLst/>
            <a:ahLst/>
            <a:cxnLst/>
            <a:rect l="l" t="t" r="r" b="b"/>
            <a:pathLst>
              <a:path w="198120" h="154304">
                <a:moveTo>
                  <a:pt x="136981" y="0"/>
                </a:moveTo>
                <a:lnTo>
                  <a:pt x="92093" y="508"/>
                </a:lnTo>
                <a:lnTo>
                  <a:pt x="43629" y="34182"/>
                </a:lnTo>
                <a:lnTo>
                  <a:pt x="8496" y="78461"/>
                </a:lnTo>
                <a:lnTo>
                  <a:pt x="0" y="105447"/>
                </a:lnTo>
                <a:lnTo>
                  <a:pt x="21034" y="126141"/>
                </a:lnTo>
                <a:lnTo>
                  <a:pt x="74492" y="151547"/>
                </a:lnTo>
                <a:lnTo>
                  <a:pt x="83683" y="153292"/>
                </a:lnTo>
                <a:lnTo>
                  <a:pt x="106750" y="153739"/>
                </a:lnTo>
                <a:lnTo>
                  <a:pt x="136930" y="145708"/>
                </a:lnTo>
                <a:lnTo>
                  <a:pt x="167463" y="122019"/>
                </a:lnTo>
                <a:lnTo>
                  <a:pt x="189045" y="95030"/>
                </a:lnTo>
                <a:lnTo>
                  <a:pt x="197842" y="75657"/>
                </a:lnTo>
                <a:lnTo>
                  <a:pt x="195294" y="54564"/>
                </a:lnTo>
                <a:lnTo>
                  <a:pt x="182846" y="22412"/>
                </a:lnTo>
                <a:lnTo>
                  <a:pt x="169997" y="13639"/>
                </a:lnTo>
                <a:lnTo>
                  <a:pt x="136981" y="0"/>
                </a:lnTo>
                <a:close/>
              </a:path>
            </a:pathLst>
          </a:custGeom>
          <a:solidFill>
            <a:srgbClr val="793951"/>
          </a:solidFill>
        </p:spPr>
        <p:txBody>
          <a:bodyPr wrap="square" lIns="0" tIns="0" rIns="0" bIns="0" rtlCol="0"/>
          <a:lstStyle/>
          <a:p>
            <a:endParaRPr sz="1092"/>
          </a:p>
        </p:txBody>
      </p:sp>
      <p:sp>
        <p:nvSpPr>
          <p:cNvPr id="32" name="object 33">
            <a:extLst>
              <a:ext uri="{FF2B5EF4-FFF2-40B4-BE49-F238E27FC236}">
                <a16:creationId xmlns:a16="http://schemas.microsoft.com/office/drawing/2014/main" id="{B4A4D1BC-E2C6-469D-9079-44BCE0C53307}"/>
              </a:ext>
            </a:extLst>
          </p:cNvPr>
          <p:cNvSpPr/>
          <p:nvPr/>
        </p:nvSpPr>
        <p:spPr>
          <a:xfrm>
            <a:off x="7026481" y="3015239"/>
            <a:ext cx="120140" cy="93571"/>
          </a:xfrm>
          <a:custGeom>
            <a:avLst/>
            <a:gdLst/>
            <a:ahLst/>
            <a:cxnLst/>
            <a:rect l="l" t="t" r="r" b="b"/>
            <a:pathLst>
              <a:path w="198120" h="154304">
                <a:moveTo>
                  <a:pt x="136981" y="0"/>
                </a:moveTo>
                <a:lnTo>
                  <a:pt x="92093" y="508"/>
                </a:lnTo>
                <a:lnTo>
                  <a:pt x="43629" y="34182"/>
                </a:lnTo>
                <a:lnTo>
                  <a:pt x="8496" y="78461"/>
                </a:lnTo>
                <a:lnTo>
                  <a:pt x="0" y="105447"/>
                </a:lnTo>
                <a:lnTo>
                  <a:pt x="21034" y="126141"/>
                </a:lnTo>
                <a:lnTo>
                  <a:pt x="74492" y="151547"/>
                </a:lnTo>
                <a:lnTo>
                  <a:pt x="83683" y="153292"/>
                </a:lnTo>
                <a:lnTo>
                  <a:pt x="106750" y="153739"/>
                </a:lnTo>
                <a:lnTo>
                  <a:pt x="136930" y="145708"/>
                </a:lnTo>
                <a:lnTo>
                  <a:pt x="167463" y="122019"/>
                </a:lnTo>
                <a:lnTo>
                  <a:pt x="189045" y="95030"/>
                </a:lnTo>
                <a:lnTo>
                  <a:pt x="197842" y="75657"/>
                </a:lnTo>
                <a:lnTo>
                  <a:pt x="195294" y="54564"/>
                </a:lnTo>
                <a:lnTo>
                  <a:pt x="182846" y="22412"/>
                </a:lnTo>
                <a:lnTo>
                  <a:pt x="169997" y="13639"/>
                </a:lnTo>
                <a:lnTo>
                  <a:pt x="136981" y="0"/>
                </a:lnTo>
                <a:close/>
              </a:path>
            </a:pathLst>
          </a:custGeom>
          <a:solidFill>
            <a:srgbClr val="793951"/>
          </a:solidFill>
        </p:spPr>
        <p:txBody>
          <a:bodyPr wrap="square" lIns="0" tIns="0" rIns="0" bIns="0" rtlCol="0"/>
          <a:lstStyle/>
          <a:p>
            <a:endParaRPr sz="1092"/>
          </a:p>
        </p:txBody>
      </p:sp>
      <p:sp>
        <p:nvSpPr>
          <p:cNvPr id="33" name="object 34">
            <a:extLst>
              <a:ext uri="{FF2B5EF4-FFF2-40B4-BE49-F238E27FC236}">
                <a16:creationId xmlns:a16="http://schemas.microsoft.com/office/drawing/2014/main" id="{E6EAB75A-0FD6-41C4-BEB0-AD3A8C4BB948}"/>
              </a:ext>
            </a:extLst>
          </p:cNvPr>
          <p:cNvSpPr/>
          <p:nvPr/>
        </p:nvSpPr>
        <p:spPr>
          <a:xfrm>
            <a:off x="6151372" y="2420135"/>
            <a:ext cx="91260" cy="113594"/>
          </a:xfrm>
          <a:custGeom>
            <a:avLst/>
            <a:gdLst/>
            <a:ahLst/>
            <a:cxnLst/>
            <a:rect l="l" t="t" r="r" b="b"/>
            <a:pathLst>
              <a:path w="150495" h="187325">
                <a:moveTo>
                  <a:pt x="91970" y="0"/>
                </a:moveTo>
                <a:lnTo>
                  <a:pt x="76633" y="2615"/>
                </a:lnTo>
                <a:lnTo>
                  <a:pt x="43408" y="15738"/>
                </a:lnTo>
                <a:lnTo>
                  <a:pt x="11471" y="47285"/>
                </a:lnTo>
                <a:lnTo>
                  <a:pt x="0" y="105173"/>
                </a:lnTo>
                <a:lnTo>
                  <a:pt x="5486" y="161430"/>
                </a:lnTo>
                <a:lnTo>
                  <a:pt x="18119" y="186743"/>
                </a:lnTo>
                <a:lnTo>
                  <a:pt x="47626" y="187016"/>
                </a:lnTo>
                <a:lnTo>
                  <a:pt x="103730" y="168155"/>
                </a:lnTo>
                <a:lnTo>
                  <a:pt x="111554" y="163025"/>
                </a:lnTo>
                <a:lnTo>
                  <a:pt x="128459" y="147322"/>
                </a:lnTo>
                <a:lnTo>
                  <a:pt x="144592" y="120580"/>
                </a:lnTo>
                <a:lnTo>
                  <a:pt x="150103" y="82330"/>
                </a:lnTo>
                <a:lnTo>
                  <a:pt x="146875" y="47924"/>
                </a:lnTo>
                <a:lnTo>
                  <a:pt x="139744" y="27879"/>
                </a:lnTo>
                <a:lnTo>
                  <a:pt x="123259" y="14477"/>
                </a:lnTo>
                <a:lnTo>
                  <a:pt x="91970" y="0"/>
                </a:lnTo>
                <a:close/>
              </a:path>
            </a:pathLst>
          </a:custGeom>
          <a:solidFill>
            <a:srgbClr val="793951"/>
          </a:solidFill>
        </p:spPr>
        <p:txBody>
          <a:bodyPr wrap="square" lIns="0" tIns="0" rIns="0" bIns="0" rtlCol="0"/>
          <a:lstStyle/>
          <a:p>
            <a:endParaRPr sz="1092"/>
          </a:p>
        </p:txBody>
      </p:sp>
      <p:sp>
        <p:nvSpPr>
          <p:cNvPr id="34" name="object 35">
            <a:extLst>
              <a:ext uri="{FF2B5EF4-FFF2-40B4-BE49-F238E27FC236}">
                <a16:creationId xmlns:a16="http://schemas.microsoft.com/office/drawing/2014/main" id="{BDB8067C-FC44-48A6-A6B1-8B04939500B8}"/>
              </a:ext>
            </a:extLst>
          </p:cNvPr>
          <p:cNvSpPr/>
          <p:nvPr/>
        </p:nvSpPr>
        <p:spPr>
          <a:xfrm>
            <a:off x="6634124" y="2585079"/>
            <a:ext cx="92415" cy="122451"/>
          </a:xfrm>
          <a:custGeom>
            <a:avLst/>
            <a:gdLst/>
            <a:ahLst/>
            <a:cxnLst/>
            <a:rect l="l" t="t" r="r" b="b"/>
            <a:pathLst>
              <a:path w="152400" h="201929">
                <a:moveTo>
                  <a:pt x="77423" y="0"/>
                </a:moveTo>
                <a:lnTo>
                  <a:pt x="43210" y="4299"/>
                </a:lnTo>
                <a:lnTo>
                  <a:pt x="31589" y="14645"/>
                </a:lnTo>
                <a:lnTo>
                  <a:pt x="10367" y="43385"/>
                </a:lnTo>
                <a:lnTo>
                  <a:pt x="0" y="87067"/>
                </a:lnTo>
                <a:lnTo>
                  <a:pt x="20946" y="142239"/>
                </a:lnTo>
                <a:lnTo>
                  <a:pt x="55410" y="187041"/>
                </a:lnTo>
                <a:lnTo>
                  <a:pt x="79538" y="201812"/>
                </a:lnTo>
                <a:lnTo>
                  <a:pt x="104709" y="186407"/>
                </a:lnTo>
                <a:lnTo>
                  <a:pt x="142297" y="140679"/>
                </a:lnTo>
                <a:lnTo>
                  <a:pt x="146214" y="132182"/>
                </a:lnTo>
                <a:lnTo>
                  <a:pt x="152229" y="109908"/>
                </a:lnTo>
                <a:lnTo>
                  <a:pt x="151740" y="78679"/>
                </a:lnTo>
                <a:lnTo>
                  <a:pt x="136142" y="43319"/>
                </a:lnTo>
                <a:lnTo>
                  <a:pt x="115176" y="15852"/>
                </a:lnTo>
                <a:lnTo>
                  <a:pt x="98507" y="2631"/>
                </a:lnTo>
                <a:lnTo>
                  <a:pt x="77423" y="0"/>
                </a:lnTo>
                <a:close/>
              </a:path>
            </a:pathLst>
          </a:custGeom>
          <a:solidFill>
            <a:srgbClr val="793951"/>
          </a:solidFill>
        </p:spPr>
        <p:txBody>
          <a:bodyPr wrap="square" lIns="0" tIns="0" rIns="0" bIns="0" rtlCol="0"/>
          <a:lstStyle/>
          <a:p>
            <a:endParaRPr sz="1092"/>
          </a:p>
        </p:txBody>
      </p:sp>
      <p:sp>
        <p:nvSpPr>
          <p:cNvPr id="35" name="object 36">
            <a:extLst>
              <a:ext uri="{FF2B5EF4-FFF2-40B4-BE49-F238E27FC236}">
                <a16:creationId xmlns:a16="http://schemas.microsoft.com/office/drawing/2014/main" id="{85AE8D81-71CE-49E5-958C-0FA43331C279}"/>
              </a:ext>
            </a:extLst>
          </p:cNvPr>
          <p:cNvSpPr/>
          <p:nvPr/>
        </p:nvSpPr>
        <p:spPr>
          <a:xfrm>
            <a:off x="7173662" y="3330650"/>
            <a:ext cx="127456" cy="148250"/>
          </a:xfrm>
          <a:custGeom>
            <a:avLst/>
            <a:gdLst/>
            <a:ahLst/>
            <a:cxnLst/>
            <a:rect l="l" t="t" r="r" b="b"/>
            <a:pathLst>
              <a:path w="210184" h="244475">
                <a:moveTo>
                  <a:pt x="86001" y="0"/>
                </a:moveTo>
                <a:lnTo>
                  <a:pt x="58902" y="15435"/>
                </a:lnTo>
                <a:lnTo>
                  <a:pt x="21111" y="58065"/>
                </a:lnTo>
                <a:lnTo>
                  <a:pt x="0" y="99202"/>
                </a:lnTo>
                <a:lnTo>
                  <a:pt x="4562" y="131887"/>
                </a:lnTo>
                <a:lnTo>
                  <a:pt x="22760" y="155734"/>
                </a:lnTo>
                <a:lnTo>
                  <a:pt x="42560" y="170355"/>
                </a:lnTo>
                <a:lnTo>
                  <a:pt x="51267" y="198530"/>
                </a:lnTo>
                <a:lnTo>
                  <a:pt x="69292" y="219061"/>
                </a:lnTo>
                <a:lnTo>
                  <a:pt x="87101" y="231621"/>
                </a:lnTo>
                <a:lnTo>
                  <a:pt x="95156" y="235880"/>
                </a:lnTo>
                <a:lnTo>
                  <a:pt x="127564" y="244243"/>
                </a:lnTo>
                <a:lnTo>
                  <a:pt x="148051" y="243954"/>
                </a:lnTo>
                <a:lnTo>
                  <a:pt x="165334" y="232247"/>
                </a:lnTo>
                <a:lnTo>
                  <a:pt x="188128" y="206352"/>
                </a:lnTo>
                <a:lnTo>
                  <a:pt x="206538" y="171714"/>
                </a:lnTo>
                <a:lnTo>
                  <a:pt x="210047" y="139593"/>
                </a:lnTo>
                <a:lnTo>
                  <a:pt x="206442" y="115950"/>
                </a:lnTo>
                <a:lnTo>
                  <a:pt x="166679" y="86965"/>
                </a:lnTo>
                <a:lnTo>
                  <a:pt x="165916" y="70837"/>
                </a:lnTo>
                <a:lnTo>
                  <a:pt x="163711" y="57942"/>
                </a:lnTo>
                <a:lnTo>
                  <a:pt x="161404" y="49392"/>
                </a:lnTo>
                <a:lnTo>
                  <a:pt x="160338" y="46295"/>
                </a:lnTo>
                <a:lnTo>
                  <a:pt x="115462" y="10654"/>
                </a:lnTo>
                <a:lnTo>
                  <a:pt x="86001" y="0"/>
                </a:lnTo>
                <a:close/>
              </a:path>
            </a:pathLst>
          </a:custGeom>
          <a:solidFill>
            <a:srgbClr val="793951"/>
          </a:solidFill>
        </p:spPr>
        <p:txBody>
          <a:bodyPr wrap="square" lIns="0" tIns="0" rIns="0" bIns="0" rtlCol="0"/>
          <a:lstStyle/>
          <a:p>
            <a:endParaRPr sz="1092"/>
          </a:p>
        </p:txBody>
      </p:sp>
      <p:sp>
        <p:nvSpPr>
          <p:cNvPr id="36" name="object 37">
            <a:extLst>
              <a:ext uri="{FF2B5EF4-FFF2-40B4-BE49-F238E27FC236}">
                <a16:creationId xmlns:a16="http://schemas.microsoft.com/office/drawing/2014/main" id="{A65C34A6-4A97-4F7A-9D7F-EAA83E5520CF}"/>
              </a:ext>
            </a:extLst>
          </p:cNvPr>
          <p:cNvSpPr/>
          <p:nvPr/>
        </p:nvSpPr>
        <p:spPr>
          <a:xfrm>
            <a:off x="5997120" y="2274313"/>
            <a:ext cx="0" cy="3142127"/>
          </a:xfrm>
          <a:custGeom>
            <a:avLst/>
            <a:gdLst/>
            <a:ahLst/>
            <a:cxnLst/>
            <a:rect l="l" t="t" r="r" b="b"/>
            <a:pathLst>
              <a:path h="5181600">
                <a:moveTo>
                  <a:pt x="0" y="0"/>
                </a:moveTo>
                <a:lnTo>
                  <a:pt x="0" y="5181134"/>
                </a:lnTo>
              </a:path>
            </a:pathLst>
          </a:custGeom>
          <a:ln w="30460">
            <a:solidFill>
              <a:srgbClr val="FFFFFF"/>
            </a:solidFill>
            <a:prstDash val="lgDash"/>
          </a:ln>
        </p:spPr>
        <p:txBody>
          <a:bodyPr wrap="square" lIns="0" tIns="0" rIns="0" bIns="0" rtlCol="0"/>
          <a:lstStyle/>
          <a:p>
            <a:endParaRPr sz="1092"/>
          </a:p>
        </p:txBody>
      </p:sp>
      <p:sp>
        <p:nvSpPr>
          <p:cNvPr id="37" name="object 40">
            <a:extLst>
              <a:ext uri="{FF2B5EF4-FFF2-40B4-BE49-F238E27FC236}">
                <a16:creationId xmlns:a16="http://schemas.microsoft.com/office/drawing/2014/main" id="{429C1201-73F0-4864-8F63-43DAFFEDDD44}"/>
              </a:ext>
            </a:extLst>
          </p:cNvPr>
          <p:cNvSpPr txBox="1"/>
          <p:nvPr/>
        </p:nvSpPr>
        <p:spPr>
          <a:xfrm>
            <a:off x="1014188" y="1929084"/>
            <a:ext cx="2215316" cy="1412990"/>
          </a:xfrm>
          <a:prstGeom prst="rect">
            <a:avLst/>
          </a:prstGeom>
        </p:spPr>
        <p:txBody>
          <a:bodyPr vert="horz" wrap="square" lIns="0" tIns="27725" rIns="0" bIns="0" rtlCol="0">
            <a:spAutoFit/>
          </a:bodyPr>
          <a:lstStyle/>
          <a:p>
            <a:pPr marL="7701" marR="3081">
              <a:lnSpc>
                <a:spcPts val="1819"/>
              </a:lnSpc>
              <a:spcBef>
                <a:spcPts val="218"/>
              </a:spcBef>
            </a:pPr>
            <a:r>
              <a:rPr lang="bg-BG" sz="1607" b="1" dirty="0">
                <a:solidFill>
                  <a:srgbClr val="0095D6"/>
                </a:solidFill>
                <a:latin typeface="Arial"/>
                <a:cs typeface="Arial"/>
              </a:rPr>
              <a:t>Облекчаващите </a:t>
            </a:r>
            <a:r>
              <a:rPr lang="bg-BG" sz="1607" b="1" dirty="0" err="1">
                <a:solidFill>
                  <a:srgbClr val="0095D6"/>
                </a:solidFill>
                <a:latin typeface="Arial"/>
                <a:cs typeface="Arial"/>
              </a:rPr>
              <a:t>бронходилатиращи</a:t>
            </a:r>
            <a:r>
              <a:rPr lang="bg-BG" sz="1607" b="1" dirty="0">
                <a:solidFill>
                  <a:srgbClr val="0095D6"/>
                </a:solidFill>
                <a:latin typeface="Arial"/>
                <a:cs typeface="Arial"/>
              </a:rPr>
              <a:t> медикаменти</a:t>
            </a:r>
            <a:r>
              <a:rPr lang="en-US" sz="1607" b="1" dirty="0">
                <a:solidFill>
                  <a:srgbClr val="0095D6"/>
                </a:solidFill>
                <a:latin typeface="Arial"/>
                <a:cs typeface="Arial"/>
              </a:rPr>
              <a:t>*</a:t>
            </a:r>
            <a:r>
              <a:rPr sz="1607" b="1" dirty="0">
                <a:solidFill>
                  <a:srgbClr val="0095D6"/>
                </a:solidFill>
                <a:latin typeface="Arial"/>
                <a:cs typeface="Arial"/>
              </a:rPr>
              <a:t> </a:t>
            </a:r>
            <a:r>
              <a:rPr sz="1607" spc="-9" dirty="0">
                <a:solidFill>
                  <a:srgbClr val="0095D6"/>
                </a:solidFill>
                <a:latin typeface="Arial"/>
                <a:cs typeface="Arial"/>
              </a:rPr>
              <a:t>водят </a:t>
            </a:r>
            <a:r>
              <a:rPr sz="1607" dirty="0" err="1">
                <a:solidFill>
                  <a:srgbClr val="0095D6"/>
                </a:solidFill>
                <a:latin typeface="Arial"/>
                <a:cs typeface="Arial"/>
              </a:rPr>
              <a:t>до</a:t>
            </a:r>
            <a:r>
              <a:rPr sz="1607" dirty="0">
                <a:solidFill>
                  <a:srgbClr val="0095D6"/>
                </a:solidFill>
                <a:latin typeface="Arial"/>
                <a:cs typeface="Arial"/>
              </a:rPr>
              <a:t> </a:t>
            </a:r>
            <a:r>
              <a:rPr sz="1607" dirty="0" err="1">
                <a:solidFill>
                  <a:srgbClr val="0095D6"/>
                </a:solidFill>
                <a:latin typeface="Arial"/>
                <a:cs typeface="Arial"/>
              </a:rPr>
              <a:t>брон</a:t>
            </a:r>
            <a:r>
              <a:rPr sz="1607" spc="-15" dirty="0" err="1">
                <a:solidFill>
                  <a:srgbClr val="0095D6"/>
                </a:solidFill>
                <a:latin typeface="Arial"/>
                <a:cs typeface="Arial"/>
              </a:rPr>
              <a:t>х</a:t>
            </a:r>
            <a:r>
              <a:rPr sz="1607" spc="-33" dirty="0" err="1">
                <a:solidFill>
                  <a:srgbClr val="0095D6"/>
                </a:solidFill>
                <a:latin typeface="Arial"/>
                <a:cs typeface="Arial"/>
              </a:rPr>
              <a:t>о</a:t>
            </a:r>
            <a:r>
              <a:rPr sz="1607" dirty="0" err="1">
                <a:solidFill>
                  <a:srgbClr val="0095D6"/>
                </a:solidFill>
                <a:latin typeface="Arial"/>
                <a:cs typeface="Arial"/>
              </a:rPr>
              <a:t>дил</a:t>
            </a:r>
            <a:r>
              <a:rPr sz="1607" spc="-33" dirty="0" err="1">
                <a:solidFill>
                  <a:srgbClr val="0095D6"/>
                </a:solidFill>
                <a:latin typeface="Arial"/>
                <a:cs typeface="Arial"/>
              </a:rPr>
              <a:t>а</a:t>
            </a:r>
            <a:r>
              <a:rPr sz="1607" spc="-15" dirty="0" err="1">
                <a:solidFill>
                  <a:srgbClr val="0095D6"/>
                </a:solidFill>
                <a:latin typeface="Arial"/>
                <a:cs typeface="Arial"/>
              </a:rPr>
              <a:t>т</a:t>
            </a:r>
            <a:r>
              <a:rPr sz="1607" dirty="0" err="1">
                <a:solidFill>
                  <a:srgbClr val="0095D6"/>
                </a:solidFill>
                <a:latin typeface="Arial"/>
                <a:cs typeface="Arial"/>
              </a:rPr>
              <a:t>ация</a:t>
            </a:r>
            <a:r>
              <a:rPr sz="1607" dirty="0">
                <a:solidFill>
                  <a:srgbClr val="0095D6"/>
                </a:solidFill>
                <a:latin typeface="Arial"/>
                <a:cs typeface="Arial"/>
              </a:rPr>
              <a:t>  </a:t>
            </a:r>
            <a:r>
              <a:rPr sz="1607" spc="-15" dirty="0">
                <a:solidFill>
                  <a:srgbClr val="0095D6"/>
                </a:solidFill>
                <a:latin typeface="Arial"/>
                <a:cs typeface="Arial"/>
              </a:rPr>
              <a:t>без </a:t>
            </a:r>
            <a:r>
              <a:rPr sz="1607" dirty="0">
                <a:solidFill>
                  <a:srgbClr val="0095D6"/>
                </a:solidFill>
                <a:latin typeface="Arial"/>
                <a:cs typeface="Arial"/>
              </a:rPr>
              <a:t>ефект </a:t>
            </a:r>
            <a:r>
              <a:rPr sz="1607" spc="-12" dirty="0" err="1">
                <a:solidFill>
                  <a:srgbClr val="0095D6"/>
                </a:solidFill>
                <a:latin typeface="Arial"/>
                <a:cs typeface="Arial"/>
              </a:rPr>
              <a:t>върху</a:t>
            </a:r>
            <a:r>
              <a:rPr sz="1607" spc="-12" dirty="0">
                <a:solidFill>
                  <a:srgbClr val="0095D6"/>
                </a:solidFill>
                <a:latin typeface="Arial"/>
                <a:cs typeface="Arial"/>
              </a:rPr>
              <a:t>  </a:t>
            </a:r>
            <a:r>
              <a:rPr sz="1607" spc="-6" dirty="0" err="1">
                <a:solidFill>
                  <a:srgbClr val="0095D6"/>
                </a:solidFill>
                <a:latin typeface="Arial"/>
                <a:cs typeface="Arial"/>
              </a:rPr>
              <a:t>възпалението</a:t>
            </a:r>
            <a:r>
              <a:rPr lang="bg-BG" sz="1410" spc="-9" baseline="32258" dirty="0">
                <a:solidFill>
                  <a:srgbClr val="0095D6"/>
                </a:solidFill>
                <a:latin typeface="Arial"/>
                <a:cs typeface="Arial"/>
              </a:rPr>
              <a:t>2</a:t>
            </a:r>
            <a:endParaRPr sz="1410" baseline="32258" dirty="0">
              <a:latin typeface="Arial"/>
              <a:cs typeface="Arial"/>
            </a:endParaRPr>
          </a:p>
        </p:txBody>
      </p:sp>
      <p:sp>
        <p:nvSpPr>
          <p:cNvPr id="38" name="object 41">
            <a:extLst>
              <a:ext uri="{FF2B5EF4-FFF2-40B4-BE49-F238E27FC236}">
                <a16:creationId xmlns:a16="http://schemas.microsoft.com/office/drawing/2014/main" id="{95361B1F-DACE-41F6-92DC-4194DCA06492}"/>
              </a:ext>
            </a:extLst>
          </p:cNvPr>
          <p:cNvSpPr txBox="1"/>
          <p:nvPr/>
        </p:nvSpPr>
        <p:spPr>
          <a:xfrm>
            <a:off x="3765529" y="1820323"/>
            <a:ext cx="1615731" cy="600799"/>
          </a:xfrm>
          <a:prstGeom prst="rect">
            <a:avLst/>
          </a:prstGeom>
        </p:spPr>
        <p:txBody>
          <a:bodyPr vert="horz" wrap="square" lIns="0" tIns="23489" rIns="0" bIns="0" rtlCol="0">
            <a:spAutoFit/>
          </a:bodyPr>
          <a:lstStyle/>
          <a:p>
            <a:pPr marL="7701" marR="3081">
              <a:lnSpc>
                <a:spcPts val="1546"/>
              </a:lnSpc>
              <a:spcBef>
                <a:spcPts val="185"/>
              </a:spcBef>
              <a:tabLst>
                <a:tab pos="1607642" algn="l"/>
              </a:tabLst>
            </a:pPr>
            <a:r>
              <a:rPr sz="1364" spc="-12" dirty="0">
                <a:solidFill>
                  <a:srgbClr val="000000"/>
                </a:solidFill>
                <a:latin typeface="Arial"/>
                <a:cs typeface="Arial"/>
              </a:rPr>
              <a:t>Релаксирана,  </a:t>
            </a:r>
            <a:r>
              <a:rPr sz="1364" spc="-15" dirty="0">
                <a:solidFill>
                  <a:srgbClr val="000000"/>
                </a:solidFill>
                <a:latin typeface="Arial"/>
                <a:cs typeface="Arial"/>
              </a:rPr>
              <a:t>оточна </a:t>
            </a:r>
            <a:r>
              <a:rPr sz="1364" spc="-6" dirty="0">
                <a:solidFill>
                  <a:srgbClr val="000000"/>
                </a:solidFill>
                <a:latin typeface="Arial"/>
                <a:cs typeface="Arial"/>
              </a:rPr>
              <a:t>гладка  </a:t>
            </a:r>
            <a:r>
              <a:rPr sz="1364" u="sng" spc="-9" dirty="0">
                <a:solidFill>
                  <a:srgbClr val="000000"/>
                </a:solidFill>
                <a:latin typeface="Arial"/>
                <a:cs typeface="Arial"/>
              </a:rPr>
              <a:t>мускулатура</a:t>
            </a:r>
            <a:r>
              <a:rPr sz="1364" u="sng" spc="-9" dirty="0">
                <a:latin typeface="Arial"/>
                <a:cs typeface="Arial"/>
              </a:rPr>
              <a:t>	</a:t>
            </a:r>
            <a:endParaRPr sz="1364" dirty="0">
              <a:latin typeface="Arial"/>
              <a:cs typeface="Arial"/>
            </a:endParaRPr>
          </a:p>
        </p:txBody>
      </p:sp>
      <p:sp>
        <p:nvSpPr>
          <p:cNvPr id="39" name="object 42">
            <a:extLst>
              <a:ext uri="{FF2B5EF4-FFF2-40B4-BE49-F238E27FC236}">
                <a16:creationId xmlns:a16="http://schemas.microsoft.com/office/drawing/2014/main" id="{D2491C8D-0424-4849-BAAB-E13E9E9589BE}"/>
              </a:ext>
            </a:extLst>
          </p:cNvPr>
          <p:cNvSpPr txBox="1"/>
          <p:nvPr/>
        </p:nvSpPr>
        <p:spPr>
          <a:xfrm>
            <a:off x="7286154" y="4889396"/>
            <a:ext cx="1634984" cy="408439"/>
          </a:xfrm>
          <a:prstGeom prst="rect">
            <a:avLst/>
          </a:prstGeom>
        </p:spPr>
        <p:txBody>
          <a:bodyPr vert="horz" wrap="square" lIns="0" tIns="23489" rIns="0" bIns="0" rtlCol="0">
            <a:spAutoFit/>
          </a:bodyPr>
          <a:lstStyle/>
          <a:p>
            <a:pPr marL="7701" marR="3081">
              <a:lnSpc>
                <a:spcPts val="1546"/>
              </a:lnSpc>
              <a:spcBef>
                <a:spcPts val="185"/>
              </a:spcBef>
            </a:pPr>
            <a:r>
              <a:rPr sz="1364" dirty="0">
                <a:solidFill>
                  <a:srgbClr val="000000"/>
                </a:solidFill>
                <a:latin typeface="Arial"/>
                <a:cs typeface="Arial"/>
              </a:rPr>
              <a:t>Слой,</a:t>
            </a:r>
            <a:r>
              <a:rPr sz="1364" spc="-45" dirty="0">
                <a:solidFill>
                  <a:srgbClr val="000000"/>
                </a:solidFill>
                <a:latin typeface="Arial"/>
                <a:cs typeface="Arial"/>
              </a:rPr>
              <a:t> </a:t>
            </a:r>
            <a:r>
              <a:rPr sz="1364" spc="-6" dirty="0">
                <a:solidFill>
                  <a:srgbClr val="000000"/>
                </a:solidFill>
                <a:latin typeface="Arial"/>
                <a:cs typeface="Arial"/>
              </a:rPr>
              <a:t>произвеждащ  </a:t>
            </a:r>
            <a:r>
              <a:rPr sz="1364" dirty="0">
                <a:solidFill>
                  <a:srgbClr val="000000"/>
                </a:solidFill>
                <a:latin typeface="Arial"/>
                <a:cs typeface="Arial"/>
              </a:rPr>
              <a:t>мукус</a:t>
            </a:r>
          </a:p>
        </p:txBody>
      </p:sp>
      <p:sp>
        <p:nvSpPr>
          <p:cNvPr id="40" name="object 43">
            <a:extLst>
              <a:ext uri="{FF2B5EF4-FFF2-40B4-BE49-F238E27FC236}">
                <a16:creationId xmlns:a16="http://schemas.microsoft.com/office/drawing/2014/main" id="{A5625144-1D1E-4E18-A571-1F4070E2611D}"/>
              </a:ext>
            </a:extLst>
          </p:cNvPr>
          <p:cNvSpPr txBox="1"/>
          <p:nvPr/>
        </p:nvSpPr>
        <p:spPr>
          <a:xfrm>
            <a:off x="6565910" y="1820323"/>
            <a:ext cx="2045463" cy="600799"/>
          </a:xfrm>
          <a:prstGeom prst="rect">
            <a:avLst/>
          </a:prstGeom>
        </p:spPr>
        <p:txBody>
          <a:bodyPr vert="horz" wrap="square" lIns="0" tIns="23489" rIns="0" bIns="0" rtlCol="0">
            <a:spAutoFit/>
          </a:bodyPr>
          <a:lstStyle/>
          <a:p>
            <a:pPr marL="451680" marR="3081" indent="496733">
              <a:lnSpc>
                <a:spcPts val="1546"/>
              </a:lnSpc>
              <a:spcBef>
                <a:spcPts val="185"/>
              </a:spcBef>
            </a:pPr>
            <a:r>
              <a:rPr sz="1364" spc="-64" dirty="0">
                <a:solidFill>
                  <a:srgbClr val="000000"/>
                </a:solidFill>
                <a:latin typeface="Arial"/>
                <a:cs typeface="Arial"/>
              </a:rPr>
              <a:t>Р</a:t>
            </a:r>
            <a:r>
              <a:rPr sz="1364" spc="-49" dirty="0">
                <a:solidFill>
                  <a:srgbClr val="000000"/>
                </a:solidFill>
                <a:latin typeface="Arial"/>
                <a:cs typeface="Arial"/>
              </a:rPr>
              <a:t>е</a:t>
            </a:r>
            <a:r>
              <a:rPr sz="1364" spc="-6" dirty="0">
                <a:solidFill>
                  <a:srgbClr val="000000"/>
                </a:solidFill>
                <a:latin typeface="Arial"/>
                <a:cs typeface="Arial"/>
              </a:rPr>
              <a:t>ла</a:t>
            </a:r>
            <a:r>
              <a:rPr sz="1364" spc="6" dirty="0">
                <a:solidFill>
                  <a:srgbClr val="000000"/>
                </a:solidFill>
                <a:latin typeface="Arial"/>
                <a:cs typeface="Arial"/>
              </a:rPr>
              <a:t>к</a:t>
            </a:r>
            <a:r>
              <a:rPr sz="1364" spc="-3" dirty="0">
                <a:solidFill>
                  <a:srgbClr val="000000"/>
                </a:solidFill>
                <a:latin typeface="Arial"/>
                <a:cs typeface="Arial"/>
              </a:rPr>
              <a:t>сирана,  </a:t>
            </a:r>
            <a:r>
              <a:rPr sz="1364" spc="-6" dirty="0">
                <a:solidFill>
                  <a:srgbClr val="000000"/>
                </a:solidFill>
                <a:latin typeface="Arial"/>
                <a:cs typeface="Arial"/>
              </a:rPr>
              <a:t>гладка</a:t>
            </a:r>
            <a:r>
              <a:rPr sz="1364" spc="-21" dirty="0">
                <a:solidFill>
                  <a:srgbClr val="000000"/>
                </a:solidFill>
                <a:latin typeface="Arial"/>
                <a:cs typeface="Arial"/>
              </a:rPr>
              <a:t> </a:t>
            </a:r>
            <a:r>
              <a:rPr sz="1364" spc="-9" dirty="0">
                <a:solidFill>
                  <a:srgbClr val="000000"/>
                </a:solidFill>
                <a:latin typeface="Arial"/>
                <a:cs typeface="Arial"/>
              </a:rPr>
              <a:t>мускулатура</a:t>
            </a:r>
            <a:endParaRPr sz="1364" dirty="0">
              <a:solidFill>
                <a:srgbClr val="000000"/>
              </a:solidFill>
              <a:latin typeface="Arial"/>
              <a:cs typeface="Arial"/>
            </a:endParaRPr>
          </a:p>
          <a:p>
            <a:pPr marL="7701">
              <a:lnSpc>
                <a:spcPts val="1507"/>
              </a:lnSpc>
              <a:tabLst>
                <a:tab pos="1378529" algn="l"/>
              </a:tabLst>
            </a:pPr>
            <a:r>
              <a:rPr sz="1364" u="sng" spc="-3" dirty="0">
                <a:solidFill>
                  <a:srgbClr val="000000"/>
                </a:solidFill>
                <a:latin typeface="Times New Roman"/>
                <a:cs typeface="Times New Roman"/>
              </a:rPr>
              <a:t> 	</a:t>
            </a:r>
            <a:r>
              <a:rPr sz="1364" u="sng" spc="-18" dirty="0">
                <a:solidFill>
                  <a:srgbClr val="000000"/>
                </a:solidFill>
                <a:latin typeface="Arial"/>
                <a:cs typeface="Arial"/>
              </a:rPr>
              <a:t>без</a:t>
            </a:r>
            <a:r>
              <a:rPr sz="1364" u="sng" spc="-58" dirty="0">
                <a:solidFill>
                  <a:srgbClr val="000000"/>
                </a:solidFill>
                <a:latin typeface="Arial"/>
                <a:cs typeface="Arial"/>
              </a:rPr>
              <a:t> </a:t>
            </a:r>
            <a:r>
              <a:rPr sz="1364" u="sng" spc="-15" dirty="0">
                <a:solidFill>
                  <a:srgbClr val="000000"/>
                </a:solidFill>
                <a:latin typeface="Arial"/>
                <a:cs typeface="Arial"/>
              </a:rPr>
              <a:t>оток</a:t>
            </a:r>
            <a:endParaRPr sz="1364" dirty="0">
              <a:solidFill>
                <a:srgbClr val="000000"/>
              </a:solidFill>
              <a:latin typeface="Arial"/>
              <a:cs typeface="Arial"/>
            </a:endParaRPr>
          </a:p>
        </p:txBody>
      </p:sp>
      <p:sp>
        <p:nvSpPr>
          <p:cNvPr id="41" name="object 45">
            <a:extLst>
              <a:ext uri="{FF2B5EF4-FFF2-40B4-BE49-F238E27FC236}">
                <a16:creationId xmlns:a16="http://schemas.microsoft.com/office/drawing/2014/main" id="{FC29619D-47ED-4BC6-A861-737914E72B68}"/>
              </a:ext>
            </a:extLst>
          </p:cNvPr>
          <p:cNvSpPr/>
          <p:nvPr/>
        </p:nvSpPr>
        <p:spPr>
          <a:xfrm>
            <a:off x="7194789" y="4375632"/>
            <a:ext cx="0" cy="929161"/>
          </a:xfrm>
          <a:custGeom>
            <a:avLst/>
            <a:gdLst/>
            <a:ahLst/>
            <a:cxnLst/>
            <a:rect l="l" t="t" r="r" b="b"/>
            <a:pathLst>
              <a:path h="1532254">
                <a:moveTo>
                  <a:pt x="0" y="1531926"/>
                </a:moveTo>
                <a:lnTo>
                  <a:pt x="0" y="0"/>
                </a:lnTo>
              </a:path>
            </a:pathLst>
          </a:custGeom>
          <a:ln w="9512">
            <a:solidFill>
              <a:srgbClr val="000000"/>
            </a:solidFill>
          </a:ln>
        </p:spPr>
        <p:txBody>
          <a:bodyPr wrap="square" lIns="0" tIns="0" rIns="0" bIns="0" rtlCol="0"/>
          <a:lstStyle/>
          <a:p>
            <a:endParaRPr sz="1092"/>
          </a:p>
        </p:txBody>
      </p:sp>
      <p:sp>
        <p:nvSpPr>
          <p:cNvPr id="42" name="Title 48">
            <a:extLst>
              <a:ext uri="{FF2B5EF4-FFF2-40B4-BE49-F238E27FC236}">
                <a16:creationId xmlns:a16="http://schemas.microsoft.com/office/drawing/2014/main" id="{27F00EB9-E51C-4534-89DE-BFBE628C588C}"/>
              </a:ext>
            </a:extLst>
          </p:cNvPr>
          <p:cNvSpPr txBox="1">
            <a:spLocks/>
          </p:cNvSpPr>
          <p:nvPr/>
        </p:nvSpPr>
        <p:spPr>
          <a:xfrm>
            <a:off x="421743" y="10529"/>
            <a:ext cx="10174224" cy="713232"/>
          </a:xfrm>
          <a:prstGeom prst="rect">
            <a:avLst/>
          </a:prstGeom>
        </p:spPr>
        <p:txBody>
          <a:bodyPr vert="horz" wrap="square" lIns="0" tIns="46799" rIns="89999" bIns="46799" rtlCol="0" anchor="b" anchorCtr="0">
            <a:normAutofit fontScale="90000" lnSpcReduction="10000"/>
          </a:bodyPr>
          <a:lstStyle>
            <a:lvl1pPr algn="l" defTabSz="457200" rtl="0" eaLnBrk="1" latinLnBrk="0" hangingPunct="1">
              <a:lnSpc>
                <a:spcPct val="100000"/>
              </a:lnSpc>
              <a:spcBef>
                <a:spcPct val="0"/>
              </a:spcBef>
              <a:buNone/>
              <a:defRPr sz="2800" b="1" kern="1200">
                <a:solidFill>
                  <a:srgbClr val="5C5C5C"/>
                </a:solidFill>
                <a:latin typeface="Arial (Headings)"/>
                <a:ea typeface="+mj-ea"/>
                <a:cs typeface="+mj-cs"/>
              </a:defRPr>
            </a:lvl1pPr>
          </a:lstStyle>
          <a:p>
            <a:br>
              <a:rPr lang="ru-RU" baseline="31339" dirty="0">
                <a:latin typeface="Arial"/>
                <a:cs typeface="Arial"/>
              </a:rPr>
            </a:br>
            <a:endParaRPr lang="bg-BG" dirty="0"/>
          </a:p>
        </p:txBody>
      </p:sp>
      <p:sp>
        <p:nvSpPr>
          <p:cNvPr id="43" name="TextBox 42">
            <a:extLst>
              <a:ext uri="{FF2B5EF4-FFF2-40B4-BE49-F238E27FC236}">
                <a16:creationId xmlns:a16="http://schemas.microsoft.com/office/drawing/2014/main" id="{F2BB22C7-9F4E-411A-8B9D-FD9AD43B0564}"/>
              </a:ext>
            </a:extLst>
          </p:cNvPr>
          <p:cNvSpPr txBox="1"/>
          <p:nvPr/>
        </p:nvSpPr>
        <p:spPr>
          <a:xfrm>
            <a:off x="6634124" y="5808617"/>
            <a:ext cx="1616148" cy="230832"/>
          </a:xfrm>
          <a:prstGeom prst="rect">
            <a:avLst/>
          </a:prstGeom>
          <a:noFill/>
        </p:spPr>
        <p:txBody>
          <a:bodyPr wrap="none" rtlCol="0">
            <a:spAutoFit/>
          </a:bodyPr>
          <a:lstStyle/>
          <a:p>
            <a:r>
              <a:rPr lang="bg-BG" sz="900" dirty="0"/>
              <a:t>Адаптирано по </a:t>
            </a:r>
            <a:r>
              <a:rPr lang="en-US" sz="900" dirty="0"/>
              <a:t>Sahiner et al.</a:t>
            </a:r>
            <a:r>
              <a:rPr lang="en-US" sz="900" baseline="30000" dirty="0"/>
              <a:t>3</a:t>
            </a:r>
            <a:endParaRPr lang="bg-BG" sz="900" baseline="30000" dirty="0"/>
          </a:p>
        </p:txBody>
      </p:sp>
      <p:sp>
        <p:nvSpPr>
          <p:cNvPr id="44" name="Rectangle 43">
            <a:extLst>
              <a:ext uri="{FF2B5EF4-FFF2-40B4-BE49-F238E27FC236}">
                <a16:creationId xmlns:a16="http://schemas.microsoft.com/office/drawing/2014/main" id="{B59AFAF6-2363-4722-B740-0AC96A3FE55B}"/>
              </a:ext>
            </a:extLst>
          </p:cNvPr>
          <p:cNvSpPr/>
          <p:nvPr/>
        </p:nvSpPr>
        <p:spPr>
          <a:xfrm>
            <a:off x="189062" y="6667566"/>
            <a:ext cx="11656569" cy="208070"/>
          </a:xfrm>
          <a:prstGeom prst="rect">
            <a:avLst/>
          </a:prstGeom>
        </p:spPr>
        <p:txBody>
          <a:bodyPr wrap="square">
            <a:spAutoFit/>
          </a:bodyPr>
          <a:lstStyle/>
          <a:p>
            <a:pPr marL="7701" marR="3081">
              <a:lnSpc>
                <a:spcPts val="940"/>
              </a:lnSpc>
              <a:spcBef>
                <a:spcPts val="461"/>
              </a:spcBef>
            </a:pPr>
            <a:r>
              <a:rPr lang="bg-BG" sz="1000" dirty="0">
                <a:cs typeface="Arial"/>
              </a:rPr>
              <a:t>1</a:t>
            </a:r>
            <a:r>
              <a:rPr lang="en-US" sz="1000" dirty="0">
                <a:cs typeface="Arial"/>
              </a:rPr>
              <a:t>. </a:t>
            </a:r>
            <a:r>
              <a:rPr lang="en-US" sz="1000" spc="3" dirty="0" err="1">
                <a:cs typeface="Arial"/>
              </a:rPr>
              <a:t>Selroos</a:t>
            </a:r>
            <a:r>
              <a:rPr lang="en-US" sz="1000" spc="3" dirty="0">
                <a:cs typeface="Arial"/>
              </a:rPr>
              <a:t> O. </a:t>
            </a:r>
            <a:r>
              <a:rPr lang="en-US" sz="1000" spc="3" dirty="0" err="1">
                <a:cs typeface="Arial"/>
              </a:rPr>
              <a:t>Ther</a:t>
            </a:r>
            <a:r>
              <a:rPr lang="en-US" sz="1000" spc="3" dirty="0">
                <a:cs typeface="Arial"/>
              </a:rPr>
              <a:t> </a:t>
            </a:r>
            <a:r>
              <a:rPr lang="en-US" sz="1000" dirty="0" err="1">
                <a:cs typeface="Arial"/>
              </a:rPr>
              <a:t>Clin</a:t>
            </a:r>
            <a:r>
              <a:rPr lang="en-US" sz="1000" dirty="0">
                <a:cs typeface="Arial"/>
              </a:rPr>
              <a:t> Risk Management  2007;3(2):349-359.</a:t>
            </a:r>
            <a:r>
              <a:rPr lang="bg-BG" sz="1000" dirty="0">
                <a:cs typeface="Arial"/>
              </a:rPr>
              <a:t>; 2</a:t>
            </a:r>
            <a:r>
              <a:rPr lang="en-US" sz="1000" dirty="0">
                <a:cs typeface="Arial"/>
              </a:rPr>
              <a:t>. </a:t>
            </a:r>
            <a:r>
              <a:rPr lang="en-US" sz="1000" spc="3" dirty="0">
                <a:cs typeface="Arial"/>
              </a:rPr>
              <a:t>Shahidi </a:t>
            </a:r>
            <a:r>
              <a:rPr lang="en-US" sz="1000" spc="6" dirty="0">
                <a:cs typeface="Arial"/>
              </a:rPr>
              <a:t>N </a:t>
            </a:r>
            <a:r>
              <a:rPr lang="en-US" sz="1000" dirty="0">
                <a:cs typeface="Arial"/>
              </a:rPr>
              <a:t>and </a:t>
            </a:r>
            <a:r>
              <a:rPr lang="en-US" sz="1000" spc="3" dirty="0">
                <a:cs typeface="Arial"/>
              </a:rPr>
              <a:t>Fitzgerald JM. J Asthma Allergy</a:t>
            </a:r>
            <a:r>
              <a:rPr lang="en-US" sz="1000" spc="-127" dirty="0">
                <a:cs typeface="Arial"/>
              </a:rPr>
              <a:t> </a:t>
            </a:r>
            <a:r>
              <a:rPr lang="en-US" sz="1000" dirty="0">
                <a:cs typeface="Arial"/>
              </a:rPr>
              <a:t>2010;3:169-176. 3. </a:t>
            </a:r>
            <a:r>
              <a:rPr lang="en-US" sz="1000" dirty="0" err="1">
                <a:cs typeface="Arial"/>
              </a:rPr>
              <a:t>Sahiner</a:t>
            </a:r>
            <a:r>
              <a:rPr lang="bg-BG" sz="1000" dirty="0">
                <a:cs typeface="Arial"/>
              </a:rPr>
              <a:t> </a:t>
            </a:r>
            <a:r>
              <a:rPr lang="en-US" sz="1000" dirty="0">
                <a:cs typeface="Arial"/>
              </a:rPr>
              <a:t>et al., World Allergy Organ J. 2011 Oct; 4(10): 151–158.</a:t>
            </a:r>
          </a:p>
        </p:txBody>
      </p:sp>
      <p:sp>
        <p:nvSpPr>
          <p:cNvPr id="3" name="Rectangle 2">
            <a:extLst>
              <a:ext uri="{FF2B5EF4-FFF2-40B4-BE49-F238E27FC236}">
                <a16:creationId xmlns:a16="http://schemas.microsoft.com/office/drawing/2014/main" id="{D7D54FA3-3C79-423B-800B-6C80BD27DED5}"/>
              </a:ext>
            </a:extLst>
          </p:cNvPr>
          <p:cNvSpPr/>
          <p:nvPr/>
        </p:nvSpPr>
        <p:spPr>
          <a:xfrm>
            <a:off x="189062" y="6168842"/>
            <a:ext cx="1412566" cy="369332"/>
          </a:xfrm>
          <a:prstGeom prst="rect">
            <a:avLst/>
          </a:prstGeom>
        </p:spPr>
        <p:txBody>
          <a:bodyPr wrap="none">
            <a:spAutoFit/>
          </a:bodyPr>
          <a:lstStyle/>
          <a:p>
            <a:r>
              <a:rPr lang="en-US" dirty="0"/>
              <a:t>*</a:t>
            </a:r>
            <a:r>
              <a:rPr lang="en-US" sz="1100" dirty="0"/>
              <a:t>SABA, salbutamol</a:t>
            </a:r>
            <a:endParaRPr lang="bg-BG" sz="1100" dirty="0"/>
          </a:p>
        </p:txBody>
      </p:sp>
      <p:pic>
        <p:nvPicPr>
          <p:cNvPr id="45" name="Picture 44">
            <a:extLst>
              <a:ext uri="{FF2B5EF4-FFF2-40B4-BE49-F238E27FC236}">
                <a16:creationId xmlns:a16="http://schemas.microsoft.com/office/drawing/2014/main" id="{002388B2-C934-4587-9C5E-60BDB0C215FE}"/>
              </a:ext>
            </a:extLst>
          </p:cNvPr>
          <p:cNvPicPr>
            <a:picLocks noChangeAspect="1"/>
          </p:cNvPicPr>
          <p:nvPr/>
        </p:nvPicPr>
        <p:blipFill>
          <a:blip r:embed="rId3"/>
          <a:stretch>
            <a:fillRect/>
          </a:stretch>
        </p:blipFill>
        <p:spPr>
          <a:xfrm>
            <a:off x="11181037" y="0"/>
            <a:ext cx="1010963" cy="689118"/>
          </a:xfrm>
          <a:prstGeom prst="rect">
            <a:avLst/>
          </a:prstGeom>
        </p:spPr>
      </p:pic>
    </p:spTree>
    <p:extLst>
      <p:ext uri="{BB962C8B-B14F-4D97-AF65-F5344CB8AC3E}">
        <p14:creationId xmlns:p14="http://schemas.microsoft.com/office/powerpoint/2010/main" val="34169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F409-CE15-4DDB-A5E7-679486F66CD4}"/>
              </a:ext>
            </a:extLst>
          </p:cNvPr>
          <p:cNvSpPr>
            <a:spLocks noGrp="1"/>
          </p:cNvSpPr>
          <p:nvPr>
            <p:ph type="title"/>
          </p:nvPr>
        </p:nvSpPr>
        <p:spPr/>
        <p:txBody>
          <a:bodyPr/>
          <a:lstStyle/>
          <a:p>
            <a:r>
              <a:rPr lang="bg-BG" dirty="0">
                <a:solidFill>
                  <a:srgbClr val="000000"/>
                </a:solidFill>
              </a:rPr>
              <a:t>От алергия към астма:</a:t>
            </a:r>
            <a:endParaRPr lang="bg-BG" dirty="0"/>
          </a:p>
        </p:txBody>
      </p:sp>
      <p:pic>
        <p:nvPicPr>
          <p:cNvPr id="4" name="Content Placeholder 3">
            <a:extLst>
              <a:ext uri="{FF2B5EF4-FFF2-40B4-BE49-F238E27FC236}">
                <a16:creationId xmlns:a16="http://schemas.microsoft.com/office/drawing/2014/main" id="{7DA777B3-E409-4C33-9D5B-6821B5063D7B}"/>
              </a:ext>
            </a:extLst>
          </p:cNvPr>
          <p:cNvPicPr>
            <a:picLocks noGrp="1" noChangeAspect="1"/>
          </p:cNvPicPr>
          <p:nvPr>
            <p:ph idx="1"/>
          </p:nvPr>
        </p:nvPicPr>
        <p:blipFill>
          <a:blip r:embed="rId2"/>
          <a:stretch>
            <a:fillRect/>
          </a:stretch>
        </p:blipFill>
        <p:spPr>
          <a:xfrm>
            <a:off x="509677" y="1322387"/>
            <a:ext cx="9515475" cy="4819650"/>
          </a:xfrm>
          <a:prstGeom prst="rect">
            <a:avLst/>
          </a:prstGeom>
        </p:spPr>
      </p:pic>
      <p:pic>
        <p:nvPicPr>
          <p:cNvPr id="5" name="Picture 4">
            <a:extLst>
              <a:ext uri="{FF2B5EF4-FFF2-40B4-BE49-F238E27FC236}">
                <a16:creationId xmlns:a16="http://schemas.microsoft.com/office/drawing/2014/main" id="{0ABE79D1-EAAC-4026-BCF4-5915D545775B}"/>
              </a:ext>
            </a:extLst>
          </p:cNvPr>
          <p:cNvPicPr>
            <a:picLocks noChangeAspect="1"/>
          </p:cNvPicPr>
          <p:nvPr/>
        </p:nvPicPr>
        <p:blipFill>
          <a:blip r:embed="rId3"/>
          <a:stretch>
            <a:fillRect/>
          </a:stretch>
        </p:blipFill>
        <p:spPr>
          <a:xfrm>
            <a:off x="11181037" y="0"/>
            <a:ext cx="1010963" cy="689118"/>
          </a:xfrm>
          <a:prstGeom prst="rect">
            <a:avLst/>
          </a:prstGeom>
        </p:spPr>
      </p:pic>
    </p:spTree>
    <p:extLst>
      <p:ext uri="{BB962C8B-B14F-4D97-AF65-F5344CB8AC3E}">
        <p14:creationId xmlns:p14="http://schemas.microsoft.com/office/powerpoint/2010/main" val="39719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717" y="274638"/>
            <a:ext cx="10970683" cy="1143000"/>
          </a:xfrm>
        </p:spPr>
        <p:txBody>
          <a:bodyPr/>
          <a:lstStyle/>
          <a:p>
            <a:pPr eaLnBrk="1" hangingPunct="1"/>
            <a:endParaRPr lang="en-US"/>
          </a:p>
        </p:txBody>
      </p:sp>
      <p:pic>
        <p:nvPicPr>
          <p:cNvPr id="34819" name="Picture 3" descr="jeffery3"/>
          <p:cNvPicPr>
            <a:picLocks noChangeAspect="1" noChangeArrowheads="1"/>
          </p:cNvPicPr>
          <p:nvPr/>
        </p:nvPicPr>
        <p:blipFill>
          <a:blip r:embed="rId3"/>
          <a:srcRect/>
          <a:stretch>
            <a:fillRect/>
          </a:stretch>
        </p:blipFill>
        <p:spPr bwMode="auto">
          <a:xfrm>
            <a:off x="0" y="163514"/>
            <a:ext cx="12192000" cy="6238875"/>
          </a:xfrm>
          <a:prstGeom prst="rect">
            <a:avLst/>
          </a:prstGeom>
          <a:noFill/>
          <a:ln w="9525">
            <a:noFill/>
            <a:miter lim="800000"/>
            <a:headEnd/>
            <a:tailEnd/>
          </a:ln>
        </p:spPr>
      </p:pic>
      <p:sp>
        <p:nvSpPr>
          <p:cNvPr id="34820" name="Text Box 4"/>
          <p:cNvSpPr txBox="1">
            <a:spLocks noChangeArrowheads="1"/>
          </p:cNvSpPr>
          <p:nvPr/>
        </p:nvSpPr>
        <p:spPr bwMode="auto">
          <a:xfrm>
            <a:off x="79023" y="6608447"/>
            <a:ext cx="3105337" cy="246221"/>
          </a:xfrm>
          <a:prstGeom prst="rect">
            <a:avLst/>
          </a:prstGeom>
          <a:noFill/>
          <a:ln w="9525">
            <a:noFill/>
            <a:miter lim="800000"/>
            <a:headEnd/>
            <a:tailEnd/>
          </a:ln>
        </p:spPr>
        <p:txBody>
          <a:bodyPr wrap="none">
            <a:spAutoFit/>
          </a:bodyPr>
          <a:lstStyle/>
          <a:p>
            <a:r>
              <a:rPr lang="fr-BE" sz="1000" dirty="0" err="1">
                <a:latin typeface="Times New Roman" pitchFamily="18" charset="0"/>
              </a:rPr>
              <a:t>Jeffery</a:t>
            </a:r>
            <a:r>
              <a:rPr lang="fr-BE" sz="1000" dirty="0">
                <a:latin typeface="Times New Roman" pitchFamily="18" charset="0"/>
              </a:rPr>
              <a:t>, Am J </a:t>
            </a:r>
            <a:r>
              <a:rPr lang="fr-BE" sz="1000" dirty="0" err="1">
                <a:latin typeface="Times New Roman" pitchFamily="18" charset="0"/>
              </a:rPr>
              <a:t>Respir</a:t>
            </a:r>
            <a:r>
              <a:rPr lang="fr-BE" sz="1000" dirty="0">
                <a:latin typeface="Times New Roman" pitchFamily="18" charset="0"/>
              </a:rPr>
              <a:t> Crit Care Med, 2001, 164, S28-S38</a:t>
            </a:r>
            <a:endParaRPr lang="en-GB" sz="1000" dirty="0">
              <a:latin typeface="Times New Roman" pitchFamily="18" charset="0"/>
            </a:endParaRPr>
          </a:p>
        </p:txBody>
      </p:sp>
      <p:sp>
        <p:nvSpPr>
          <p:cNvPr id="5" name="Content Placeholder 8">
            <a:extLst>
              <a:ext uri="{FF2B5EF4-FFF2-40B4-BE49-F238E27FC236}">
                <a16:creationId xmlns:a16="http://schemas.microsoft.com/office/drawing/2014/main" id="{FF08BFD9-BBE7-43B0-84B9-4F82B58FB9A2}"/>
              </a:ext>
            </a:extLst>
          </p:cNvPr>
          <p:cNvSpPr txBox="1">
            <a:spLocks/>
          </p:cNvSpPr>
          <p:nvPr/>
        </p:nvSpPr>
        <p:spPr>
          <a:xfrm>
            <a:off x="9204990" y="-1002536"/>
            <a:ext cx="3405546" cy="4852362"/>
          </a:xfrm>
          <a:prstGeom prst="rect">
            <a:avLst/>
          </a:prstGeom>
        </p:spPr>
        <p:txBody>
          <a:bodyPr anchor="ctr">
            <a:normAutofit/>
          </a:bodyPr>
          <a:lstStyle/>
          <a:p>
            <a:pPr marL="0" marR="0" lvl="0" indent="0" algn="l" defTabSz="457200" rtl="0" eaLnBrk="1" fontAlgn="auto" latinLnBrk="0" hangingPunct="1">
              <a:lnSpc>
                <a:spcPct val="100000"/>
              </a:lnSpc>
              <a:spcBef>
                <a:spcPts val="500"/>
              </a:spcBef>
              <a:spcAft>
                <a:spcPts val="500"/>
              </a:spcAft>
              <a:buClr>
                <a:schemeClr val="tx2"/>
              </a:buClr>
              <a:buSzPct val="110000"/>
              <a:buFont typeface="Wingdings" charset="2"/>
              <a:buNone/>
              <a:tabLst/>
              <a:defRPr/>
            </a:pPr>
            <a:r>
              <a:rPr kumimoji="0" lang="bg-BG" b="0" i="0" u="none" strike="noStrike" kern="1200" cap="none" spc="0" normalizeH="0" baseline="0" noProof="0" dirty="0">
                <a:ln>
                  <a:noFill/>
                </a:ln>
                <a:solidFill>
                  <a:schemeClr val="bg1"/>
                </a:solidFill>
                <a:effectLst/>
                <a:uLnTx/>
                <a:uFillTx/>
                <a:latin typeface="+mn-lt"/>
                <a:ea typeface="+mn-ea"/>
                <a:cs typeface="+mn-cs"/>
              </a:rPr>
              <a:t>Облекчаващите бронходилатиращи медикаменти водят до бронходилатация </a:t>
            </a:r>
          </a:p>
          <a:p>
            <a:pPr marL="0" marR="0" lvl="0" indent="0" algn="l" defTabSz="457200" rtl="0" eaLnBrk="1" fontAlgn="auto" latinLnBrk="0" hangingPunct="1">
              <a:lnSpc>
                <a:spcPct val="100000"/>
              </a:lnSpc>
              <a:spcBef>
                <a:spcPts val="500"/>
              </a:spcBef>
              <a:spcAft>
                <a:spcPts val="500"/>
              </a:spcAft>
              <a:buClr>
                <a:schemeClr val="tx2"/>
              </a:buClr>
              <a:buSzPct val="110000"/>
              <a:buFont typeface="Wingdings" charset="2"/>
              <a:buNone/>
              <a:tabLst/>
              <a:defRPr/>
            </a:pPr>
            <a:r>
              <a:rPr kumimoji="0" lang="bg-BG" b="1" i="0" u="none" strike="noStrike" kern="1200" cap="none" spc="0" normalizeH="0" baseline="0" noProof="0" dirty="0">
                <a:ln>
                  <a:noFill/>
                </a:ln>
                <a:solidFill>
                  <a:schemeClr val="bg1"/>
                </a:solidFill>
                <a:effectLst/>
                <a:uLnTx/>
                <a:uFillTx/>
                <a:latin typeface="+mn-lt"/>
                <a:ea typeface="+mn-ea"/>
                <a:cs typeface="+mn-cs"/>
              </a:rPr>
              <a:t>без ефект върху възпалението. </a:t>
            </a:r>
            <a:endParaRPr kumimoji="0" lang="en-US" b="1" i="0" u="none" strike="noStrike" kern="1200" cap="none" spc="0" normalizeH="0" baseline="0" noProof="0" dirty="0">
              <a:ln>
                <a:noFill/>
              </a:ln>
              <a:solidFill>
                <a:schemeClr val="bg1"/>
              </a:solidFill>
              <a:effectLst/>
              <a:uLnTx/>
              <a:uFillTx/>
              <a:latin typeface="+mn-lt"/>
              <a:ea typeface="+mn-ea"/>
              <a:cs typeface="+mn-cs"/>
            </a:endParaRPr>
          </a:p>
        </p:txBody>
      </p:sp>
      <p:cxnSp>
        <p:nvCxnSpPr>
          <p:cNvPr id="7" name="Straight Arrow Connector 6"/>
          <p:cNvCxnSpPr/>
          <p:nvPr/>
        </p:nvCxnSpPr>
        <p:spPr>
          <a:xfrm rot="5400000">
            <a:off x="8223568" y="1657274"/>
            <a:ext cx="1221059" cy="741786"/>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Content Placeholder 8">
            <a:extLst>
              <a:ext uri="{FF2B5EF4-FFF2-40B4-BE49-F238E27FC236}">
                <a16:creationId xmlns:a16="http://schemas.microsoft.com/office/drawing/2014/main" id="{FF08BFD9-BBE7-43B0-84B9-4F82B58FB9A2}"/>
              </a:ext>
            </a:extLst>
          </p:cNvPr>
          <p:cNvSpPr txBox="1">
            <a:spLocks/>
          </p:cNvSpPr>
          <p:nvPr/>
        </p:nvSpPr>
        <p:spPr>
          <a:xfrm>
            <a:off x="4288946" y="2075976"/>
            <a:ext cx="3405546" cy="4852362"/>
          </a:xfrm>
          <a:prstGeom prst="rect">
            <a:avLst/>
          </a:prstGeom>
        </p:spPr>
        <p:txBody>
          <a:bodyPr anchor="ctr">
            <a:normAutofit/>
          </a:bodyPr>
          <a:lstStyle/>
          <a:p>
            <a:pPr marL="0" marR="0" lvl="0" indent="0" algn="l" defTabSz="457200" rtl="0" eaLnBrk="1" fontAlgn="auto" latinLnBrk="0" hangingPunct="1">
              <a:lnSpc>
                <a:spcPct val="100000"/>
              </a:lnSpc>
              <a:spcBef>
                <a:spcPts val="500"/>
              </a:spcBef>
              <a:spcAft>
                <a:spcPts val="500"/>
              </a:spcAft>
              <a:buClr>
                <a:schemeClr val="tx2"/>
              </a:buClr>
              <a:buSzPct val="110000"/>
              <a:buFont typeface="Wingdings" charset="2"/>
              <a:buNone/>
              <a:tabLst/>
              <a:defRPr/>
            </a:pPr>
            <a:r>
              <a:rPr kumimoji="0" lang="bg-BG" b="0" i="0" u="none" strike="noStrike" kern="1200" cap="none" spc="0" normalizeH="0" baseline="0" noProof="0" dirty="0">
                <a:ln>
                  <a:noFill/>
                </a:ln>
                <a:solidFill>
                  <a:schemeClr val="bg1"/>
                </a:solidFill>
                <a:effectLst/>
                <a:uLnTx/>
                <a:uFillTx/>
                <a:latin typeface="+mn-lt"/>
                <a:ea typeface="+mn-ea"/>
                <a:cs typeface="+mn-cs"/>
              </a:rPr>
              <a:t>Противовъзпалителните медикаменти водят до повлияване на</a:t>
            </a:r>
            <a:r>
              <a:rPr kumimoji="0" lang="bg-BG" b="1" i="0" u="none" strike="noStrike" kern="1200" cap="none" spc="0" normalizeH="0" baseline="0" noProof="0" dirty="0">
                <a:ln>
                  <a:noFill/>
                </a:ln>
                <a:solidFill>
                  <a:schemeClr val="bg1"/>
                </a:solidFill>
                <a:effectLst/>
                <a:uLnTx/>
                <a:uFillTx/>
                <a:latin typeface="+mn-lt"/>
                <a:ea typeface="+mn-ea"/>
                <a:cs typeface="+mn-cs"/>
              </a:rPr>
              <a:t> възпалението. </a:t>
            </a:r>
            <a:endParaRPr kumimoji="0" lang="en-US" b="1" i="0" u="none" strike="noStrike" kern="1200" cap="none" spc="0" normalizeH="0" baseline="0" noProof="0" dirty="0">
              <a:ln>
                <a:noFill/>
              </a:ln>
              <a:solidFill>
                <a:schemeClr val="bg1"/>
              </a:solidFill>
              <a:effectLst/>
              <a:uLnTx/>
              <a:uFillTx/>
              <a:latin typeface="+mn-lt"/>
              <a:ea typeface="+mn-ea"/>
              <a:cs typeface="+mn-cs"/>
            </a:endParaRPr>
          </a:p>
        </p:txBody>
      </p:sp>
      <p:cxnSp>
        <p:nvCxnSpPr>
          <p:cNvPr id="10" name="Straight Arrow Connector 9"/>
          <p:cNvCxnSpPr/>
          <p:nvPr/>
        </p:nvCxnSpPr>
        <p:spPr>
          <a:xfrm>
            <a:off x="5839097" y="2075976"/>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949440" y="4088674"/>
            <a:ext cx="1513764" cy="404949"/>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9735519" cy="899985"/>
          </a:xfrm>
        </p:spPr>
        <p:txBody>
          <a:bodyPr wrap="square" lIns="0" tIns="46799" rIns="89999" bIns="46799" anchor="b">
            <a:noAutofit/>
          </a:bodyPr>
          <a:lstStyle/>
          <a:p>
            <a:r>
              <a:rPr lang="bg-BG" dirty="0">
                <a:solidFill>
                  <a:srgbClr val="000000"/>
                </a:solidFill>
              </a:rPr>
              <a:t>Резултати от</a:t>
            </a:r>
            <a:r>
              <a:rPr lang="en-GB" dirty="0">
                <a:solidFill>
                  <a:srgbClr val="000000"/>
                </a:solidFill>
              </a:rPr>
              <a:t> </a:t>
            </a:r>
            <a:r>
              <a:rPr lang="bg-BG" dirty="0">
                <a:solidFill>
                  <a:srgbClr val="000000"/>
                </a:solidFill>
              </a:rPr>
              <a:t>Националния преглед на </a:t>
            </a:r>
            <a:r>
              <a:rPr lang="en-GB" dirty="0">
                <a:solidFill>
                  <a:srgbClr val="000000"/>
                </a:solidFill>
              </a:rPr>
              <a:t>UK </a:t>
            </a:r>
            <a:r>
              <a:rPr lang="bg-BG" dirty="0">
                <a:solidFill>
                  <a:srgbClr val="000000"/>
                </a:solidFill>
              </a:rPr>
              <a:t>на смъртните случаи от астма</a:t>
            </a:r>
            <a:endParaRPr lang="en-GB" dirty="0">
              <a:solidFill>
                <a:srgbClr val="000000"/>
              </a:solidFill>
            </a:endParaRPr>
          </a:p>
        </p:txBody>
      </p:sp>
      <p:sp>
        <p:nvSpPr>
          <p:cNvPr id="10" name="Content Placeholder 2"/>
          <p:cNvSpPr>
            <a:spLocks noGrp="1"/>
          </p:cNvSpPr>
          <p:nvPr>
            <p:ph idx="1"/>
          </p:nvPr>
        </p:nvSpPr>
        <p:spPr>
          <a:xfrm>
            <a:off x="266700" y="1079998"/>
            <a:ext cx="11407912" cy="1753353"/>
          </a:xfrm>
          <a:prstGeom prst="rect">
            <a:avLst/>
          </a:prstGeom>
        </p:spPr>
        <p:txBody>
          <a:bodyPr>
            <a:normAutofit/>
          </a:bodyPr>
          <a:lstStyle/>
          <a:p>
            <a:r>
              <a:rPr lang="bg-BG" dirty="0">
                <a:solidFill>
                  <a:srgbClr val="000000"/>
                </a:solidFill>
              </a:rPr>
              <a:t>Прегледани са </a:t>
            </a:r>
            <a:r>
              <a:rPr lang="en-GB" dirty="0">
                <a:solidFill>
                  <a:srgbClr val="000000"/>
                </a:solidFill>
              </a:rPr>
              <a:t>195 </a:t>
            </a:r>
            <a:r>
              <a:rPr lang="bg-BG" dirty="0">
                <a:solidFill>
                  <a:srgbClr val="000000"/>
                </a:solidFill>
              </a:rPr>
              <a:t>смъртни случаи от астма</a:t>
            </a:r>
            <a:r>
              <a:rPr lang="en-GB" dirty="0">
                <a:solidFill>
                  <a:srgbClr val="000000"/>
                </a:solidFill>
              </a:rPr>
              <a:t> </a:t>
            </a:r>
            <a:r>
              <a:rPr lang="bg-BG" dirty="0">
                <a:solidFill>
                  <a:srgbClr val="000000"/>
                </a:solidFill>
              </a:rPr>
              <a:t>в</a:t>
            </a:r>
            <a:r>
              <a:rPr lang="en-GB" dirty="0">
                <a:solidFill>
                  <a:srgbClr val="000000"/>
                </a:solidFill>
              </a:rPr>
              <a:t> UK </a:t>
            </a:r>
            <a:r>
              <a:rPr lang="bg-BG" dirty="0">
                <a:solidFill>
                  <a:srgbClr val="000000"/>
                </a:solidFill>
              </a:rPr>
              <a:t>между</a:t>
            </a:r>
            <a:r>
              <a:rPr lang="en-GB" dirty="0">
                <a:solidFill>
                  <a:srgbClr val="000000"/>
                </a:solidFill>
              </a:rPr>
              <a:t> </a:t>
            </a:r>
            <a:r>
              <a:rPr lang="bg-BG" dirty="0">
                <a:solidFill>
                  <a:srgbClr val="000000"/>
                </a:solidFill>
              </a:rPr>
              <a:t>февруари </a:t>
            </a:r>
            <a:r>
              <a:rPr lang="en-GB" dirty="0">
                <a:solidFill>
                  <a:srgbClr val="000000"/>
                </a:solidFill>
              </a:rPr>
              <a:t>2012 </a:t>
            </a:r>
            <a:r>
              <a:rPr lang="bg-BG" dirty="0">
                <a:solidFill>
                  <a:srgbClr val="000000"/>
                </a:solidFill>
              </a:rPr>
              <a:t>г. и</a:t>
            </a:r>
            <a:r>
              <a:rPr lang="en-GB" dirty="0">
                <a:solidFill>
                  <a:srgbClr val="000000"/>
                </a:solidFill>
              </a:rPr>
              <a:t> </a:t>
            </a:r>
            <a:r>
              <a:rPr lang="bg-BG" dirty="0">
                <a:solidFill>
                  <a:srgbClr val="000000"/>
                </a:solidFill>
              </a:rPr>
              <a:t>януари </a:t>
            </a:r>
            <a:r>
              <a:rPr lang="en-GB" dirty="0">
                <a:solidFill>
                  <a:srgbClr val="000000"/>
                </a:solidFill>
              </a:rPr>
              <a:t>2013 </a:t>
            </a:r>
            <a:r>
              <a:rPr lang="bg-BG" dirty="0">
                <a:solidFill>
                  <a:srgbClr val="000000"/>
                </a:solidFill>
              </a:rPr>
              <a:t>г.</a:t>
            </a:r>
            <a:endParaRPr lang="en-GB" dirty="0">
              <a:solidFill>
                <a:srgbClr val="000000"/>
              </a:solidFill>
            </a:endParaRPr>
          </a:p>
          <a:p>
            <a:r>
              <a:rPr lang="bg-BG" dirty="0">
                <a:solidFill>
                  <a:srgbClr val="000000"/>
                </a:solidFill>
              </a:rPr>
              <a:t>Установява се, че </a:t>
            </a:r>
            <a:r>
              <a:rPr lang="bg-BG" b="1" dirty="0">
                <a:solidFill>
                  <a:srgbClr val="000000"/>
                </a:solidFill>
              </a:rPr>
              <a:t>лошо контролираната</a:t>
            </a:r>
            <a:r>
              <a:rPr lang="en-GB" b="1" dirty="0">
                <a:solidFill>
                  <a:srgbClr val="000000"/>
                </a:solidFill>
              </a:rPr>
              <a:t> </a:t>
            </a:r>
            <a:r>
              <a:rPr lang="bg-BG" dirty="0">
                <a:solidFill>
                  <a:srgbClr val="000000"/>
                </a:solidFill>
              </a:rPr>
              <a:t>и</a:t>
            </a:r>
            <a:r>
              <a:rPr lang="en-GB" dirty="0">
                <a:solidFill>
                  <a:srgbClr val="000000"/>
                </a:solidFill>
              </a:rPr>
              <a:t> </a:t>
            </a:r>
            <a:r>
              <a:rPr lang="bg-BG" b="1" dirty="0">
                <a:solidFill>
                  <a:srgbClr val="000000"/>
                </a:solidFill>
              </a:rPr>
              <a:t>недолекувана астма</a:t>
            </a:r>
            <a:r>
              <a:rPr lang="en-GB" b="1" dirty="0">
                <a:solidFill>
                  <a:srgbClr val="000000"/>
                </a:solidFill>
              </a:rPr>
              <a:t> </a:t>
            </a:r>
            <a:r>
              <a:rPr lang="bg-BG" dirty="0">
                <a:solidFill>
                  <a:srgbClr val="000000"/>
                </a:solidFill>
              </a:rPr>
              <a:t>е</a:t>
            </a:r>
            <a:r>
              <a:rPr lang="en-GB" dirty="0">
                <a:solidFill>
                  <a:srgbClr val="000000"/>
                </a:solidFill>
              </a:rPr>
              <a:t> </a:t>
            </a:r>
            <a:r>
              <a:rPr lang="bg-BG" dirty="0">
                <a:solidFill>
                  <a:srgbClr val="000000"/>
                </a:solidFill>
              </a:rPr>
              <a:t>основният допринасящ фактор</a:t>
            </a:r>
            <a:r>
              <a:rPr lang="en-GB" dirty="0">
                <a:solidFill>
                  <a:srgbClr val="000000"/>
                </a:solidFill>
              </a:rPr>
              <a:t> </a:t>
            </a:r>
            <a:r>
              <a:rPr lang="bg-BG" dirty="0">
                <a:solidFill>
                  <a:srgbClr val="000000"/>
                </a:solidFill>
              </a:rPr>
              <a:t>за смърт от астма</a:t>
            </a:r>
            <a:r>
              <a:rPr lang="en-GB" dirty="0">
                <a:solidFill>
                  <a:srgbClr val="000000"/>
                </a:solidFill>
              </a:rPr>
              <a:t> </a:t>
            </a:r>
            <a:endParaRPr lang="en-GB" baseline="30000" dirty="0">
              <a:solidFill>
                <a:srgbClr val="000000"/>
              </a:solidFill>
            </a:endParaRPr>
          </a:p>
        </p:txBody>
      </p:sp>
      <p:sp>
        <p:nvSpPr>
          <p:cNvPr id="7" name="Text Placeholder 12">
            <a:extLst>
              <a:ext uri="{FF2B5EF4-FFF2-40B4-BE49-F238E27FC236}">
                <a16:creationId xmlns:a16="http://schemas.microsoft.com/office/drawing/2014/main" id="{101A0E23-1E71-40BB-B556-3D48B9342335}"/>
              </a:ext>
            </a:extLst>
          </p:cNvPr>
          <p:cNvSpPr txBox="1">
            <a:spLocks/>
          </p:cNvSpPr>
          <p:nvPr/>
        </p:nvSpPr>
        <p:spPr>
          <a:xfrm>
            <a:off x="22001" y="6345708"/>
            <a:ext cx="9872541" cy="527397"/>
          </a:xfrm>
          <a:prstGeom prst="rect">
            <a:avLst/>
          </a:prstGeom>
        </p:spPr>
        <p:txBody>
          <a:bodyPr wrap="square" lIns="89999" tIns="46799" rIns="89999" bIns="46799" anchor="b">
            <a:noAutofit/>
          </a:bodyPr>
          <a:lstStyle>
            <a:lvl1pPr marL="177800" indent="-177800" algn="l" defTabSz="457200" rtl="0" eaLnBrk="1" latinLnBrk="0" hangingPunct="1">
              <a:spcBef>
                <a:spcPts val="500"/>
              </a:spcBef>
              <a:spcAft>
                <a:spcPts val="500"/>
              </a:spcAft>
              <a:buClr>
                <a:schemeClr val="accent1"/>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0"/>
              </a:spcAft>
              <a:buClr>
                <a:srgbClr val="E41F13"/>
              </a:buClr>
              <a:buNone/>
            </a:pPr>
            <a:r>
              <a:rPr lang="bg-BG" sz="700" dirty="0">
                <a:solidFill>
                  <a:srgbClr val="5C5C5C"/>
                </a:solidFill>
              </a:rPr>
              <a:t>От пациентите,</a:t>
            </a:r>
            <a:r>
              <a:rPr lang="en-GB" sz="700" dirty="0">
                <a:solidFill>
                  <a:srgbClr val="5C5C5C"/>
                </a:solidFill>
              </a:rPr>
              <a:t> </a:t>
            </a:r>
            <a:r>
              <a:rPr lang="bg-BG" sz="700" dirty="0">
                <a:solidFill>
                  <a:srgbClr val="5C5C5C"/>
                </a:solidFill>
              </a:rPr>
              <a:t>чийто брой рецепти</a:t>
            </a:r>
            <a:r>
              <a:rPr lang="en-GB" sz="700" dirty="0">
                <a:solidFill>
                  <a:srgbClr val="5C5C5C"/>
                </a:solidFill>
              </a:rPr>
              <a:t> </a:t>
            </a:r>
            <a:r>
              <a:rPr lang="bg-BG" sz="700" dirty="0">
                <a:solidFill>
                  <a:srgbClr val="5C5C5C"/>
                </a:solidFill>
              </a:rPr>
              <a:t>е</a:t>
            </a:r>
            <a:r>
              <a:rPr lang="en-GB" sz="700" dirty="0">
                <a:solidFill>
                  <a:srgbClr val="5C5C5C"/>
                </a:solidFill>
              </a:rPr>
              <a:t> </a:t>
            </a:r>
            <a:r>
              <a:rPr lang="bg-BG" sz="700" dirty="0">
                <a:solidFill>
                  <a:srgbClr val="5C5C5C"/>
                </a:solidFill>
              </a:rPr>
              <a:t>известен</a:t>
            </a:r>
            <a:r>
              <a:rPr lang="en-GB" sz="700" dirty="0">
                <a:solidFill>
                  <a:srgbClr val="5C5C5C"/>
                </a:solidFill>
              </a:rPr>
              <a:t>. </a:t>
            </a:r>
            <a:r>
              <a:rPr lang="bg-BG" sz="700" dirty="0">
                <a:solidFill>
                  <a:srgbClr val="5C5C5C"/>
                </a:solidFill>
              </a:rPr>
              <a:t>Известен е</a:t>
            </a:r>
            <a:r>
              <a:rPr lang="en-GB" sz="700" dirty="0">
                <a:solidFill>
                  <a:srgbClr val="5C5C5C"/>
                </a:solidFill>
              </a:rPr>
              <a:t> </a:t>
            </a:r>
            <a:r>
              <a:rPr lang="bg-BG" sz="700" dirty="0">
                <a:solidFill>
                  <a:srgbClr val="5C5C5C"/>
                </a:solidFill>
              </a:rPr>
              <a:t>броят на рецептите</a:t>
            </a:r>
            <a:r>
              <a:rPr lang="en-GB" sz="700" dirty="0">
                <a:solidFill>
                  <a:srgbClr val="5C5C5C"/>
                </a:solidFill>
              </a:rPr>
              <a:t> </a:t>
            </a:r>
            <a:r>
              <a:rPr lang="bg-BG" sz="700" dirty="0">
                <a:solidFill>
                  <a:srgbClr val="5C5C5C"/>
                </a:solidFill>
              </a:rPr>
              <a:t> на </a:t>
            </a:r>
            <a:r>
              <a:rPr lang="en-GB" sz="700" dirty="0">
                <a:solidFill>
                  <a:srgbClr val="5C5C5C"/>
                </a:solidFill>
              </a:rPr>
              <a:t>165 </a:t>
            </a:r>
            <a:r>
              <a:rPr lang="bg-BG" sz="700" dirty="0">
                <a:solidFill>
                  <a:srgbClr val="5C5C5C"/>
                </a:solidFill>
              </a:rPr>
              <a:t>пациенти  от </a:t>
            </a:r>
            <a:r>
              <a:rPr lang="en-GB" sz="700" dirty="0">
                <a:solidFill>
                  <a:srgbClr val="5C5C5C"/>
                </a:solidFill>
              </a:rPr>
              <a:t>189 </a:t>
            </a:r>
            <a:r>
              <a:rPr lang="bg-BG" sz="700" dirty="0">
                <a:solidFill>
                  <a:srgbClr val="5C5C5C"/>
                </a:solidFill>
              </a:rPr>
              <a:t>пациенти</a:t>
            </a:r>
            <a:r>
              <a:rPr lang="en-GB" sz="700" dirty="0">
                <a:solidFill>
                  <a:srgbClr val="5C5C5C"/>
                </a:solidFill>
              </a:rPr>
              <a:t> </a:t>
            </a:r>
            <a:r>
              <a:rPr lang="bg-BG" sz="700" dirty="0">
                <a:solidFill>
                  <a:srgbClr val="5C5C5C"/>
                </a:solidFill>
              </a:rPr>
              <a:t>на краткодействащи</a:t>
            </a:r>
            <a:r>
              <a:rPr lang="en-GB" sz="700" dirty="0">
                <a:solidFill>
                  <a:srgbClr val="5C5C5C"/>
                </a:solidFill>
              </a:rPr>
              <a:t> </a:t>
            </a:r>
            <a:r>
              <a:rPr lang="bg-BG" sz="700" dirty="0">
                <a:solidFill>
                  <a:srgbClr val="5C5C5C"/>
                </a:solidFill>
              </a:rPr>
              <a:t>лекарства за облекчаване</a:t>
            </a:r>
            <a:r>
              <a:rPr lang="en-GB" sz="700" dirty="0">
                <a:solidFill>
                  <a:srgbClr val="5C5C5C"/>
                </a:solidFill>
              </a:rPr>
              <a:t> </a:t>
            </a:r>
            <a:r>
              <a:rPr lang="bg-BG" sz="700" dirty="0">
                <a:solidFill>
                  <a:srgbClr val="5C5C5C"/>
                </a:solidFill>
              </a:rPr>
              <a:t>по време на смъртта. Известен е</a:t>
            </a:r>
            <a:r>
              <a:rPr lang="en-GB" sz="700" dirty="0">
                <a:solidFill>
                  <a:srgbClr val="5C5C5C"/>
                </a:solidFill>
              </a:rPr>
              <a:t> </a:t>
            </a:r>
            <a:r>
              <a:rPr lang="bg-BG" sz="700" dirty="0">
                <a:solidFill>
                  <a:srgbClr val="5C5C5C"/>
                </a:solidFill>
              </a:rPr>
              <a:t>броят на рецептите</a:t>
            </a:r>
            <a:r>
              <a:rPr lang="en-GB" sz="700" dirty="0">
                <a:solidFill>
                  <a:srgbClr val="5C5C5C"/>
                </a:solidFill>
              </a:rPr>
              <a:t> </a:t>
            </a:r>
            <a:r>
              <a:rPr lang="bg-BG" sz="700" dirty="0">
                <a:solidFill>
                  <a:srgbClr val="5C5C5C"/>
                </a:solidFill>
              </a:rPr>
              <a:t> на </a:t>
            </a:r>
            <a:r>
              <a:rPr lang="en-GB" sz="700" dirty="0">
                <a:solidFill>
                  <a:srgbClr val="5C5C5C"/>
                </a:solidFill>
              </a:rPr>
              <a:t>128 </a:t>
            </a:r>
            <a:r>
              <a:rPr lang="bg-BG" sz="700" dirty="0">
                <a:solidFill>
                  <a:srgbClr val="5C5C5C"/>
                </a:solidFill>
              </a:rPr>
              <a:t>пациенти  от </a:t>
            </a:r>
            <a:r>
              <a:rPr lang="en-GB" sz="700" dirty="0">
                <a:solidFill>
                  <a:srgbClr val="5C5C5C"/>
                </a:solidFill>
              </a:rPr>
              <a:t>168 </a:t>
            </a:r>
            <a:r>
              <a:rPr lang="bg-BG" sz="700" dirty="0">
                <a:solidFill>
                  <a:srgbClr val="5C5C5C"/>
                </a:solidFill>
              </a:rPr>
              <a:t>пациенти</a:t>
            </a:r>
            <a:r>
              <a:rPr lang="en-GB" sz="700" dirty="0">
                <a:solidFill>
                  <a:srgbClr val="5C5C5C"/>
                </a:solidFill>
              </a:rPr>
              <a:t> </a:t>
            </a:r>
            <a:r>
              <a:rPr lang="bg-BG" sz="700" dirty="0">
                <a:solidFill>
                  <a:srgbClr val="5C5C5C"/>
                </a:solidFill>
              </a:rPr>
              <a:t>на инхалер за профилактика</a:t>
            </a:r>
            <a:r>
              <a:rPr lang="en-GB" sz="700" dirty="0">
                <a:solidFill>
                  <a:srgbClr val="5C5C5C"/>
                </a:solidFill>
              </a:rPr>
              <a:t> </a:t>
            </a:r>
            <a:r>
              <a:rPr lang="bg-BG" sz="700" dirty="0">
                <a:solidFill>
                  <a:srgbClr val="5C5C5C"/>
                </a:solidFill>
              </a:rPr>
              <a:t>по време на смъртта </a:t>
            </a:r>
            <a:r>
              <a:rPr lang="en-GB" sz="700" dirty="0">
                <a:solidFill>
                  <a:srgbClr val="5C5C5C"/>
                </a:solidFill>
              </a:rPr>
              <a:t> </a:t>
            </a:r>
            <a:r>
              <a:rPr lang="bg-BG" sz="700" dirty="0">
                <a:solidFill>
                  <a:srgbClr val="5C5C5C"/>
                </a:solidFill>
              </a:rPr>
              <a:t>самостоятелно или</a:t>
            </a:r>
            <a:r>
              <a:rPr lang="en-GB" sz="700" dirty="0">
                <a:solidFill>
                  <a:srgbClr val="5C5C5C"/>
                </a:solidFill>
              </a:rPr>
              <a:t> </a:t>
            </a:r>
            <a:r>
              <a:rPr lang="bg-BG" sz="700" dirty="0">
                <a:solidFill>
                  <a:srgbClr val="5C5C5C"/>
                </a:solidFill>
              </a:rPr>
              <a:t>в</a:t>
            </a:r>
            <a:r>
              <a:rPr lang="en-GB" sz="700" dirty="0">
                <a:solidFill>
                  <a:srgbClr val="5C5C5C"/>
                </a:solidFill>
              </a:rPr>
              <a:t> </a:t>
            </a:r>
            <a:r>
              <a:rPr lang="bg-BG" sz="700" dirty="0">
                <a:solidFill>
                  <a:srgbClr val="5C5C5C"/>
                </a:solidFill>
              </a:rPr>
              <a:t>комбинация</a:t>
            </a:r>
            <a:r>
              <a:rPr lang="en-GB" sz="700" dirty="0">
                <a:solidFill>
                  <a:srgbClr val="5C5C5C"/>
                </a:solidFill>
              </a:rPr>
              <a:t>. SABA, </a:t>
            </a:r>
            <a:r>
              <a:rPr lang="bg-BG" sz="700" dirty="0">
                <a:solidFill>
                  <a:srgbClr val="5C5C5C"/>
                </a:solidFill>
              </a:rPr>
              <a:t>краткодействащ </a:t>
            </a:r>
            <a:r>
              <a:rPr lang="el-GR" sz="700" dirty="0">
                <a:solidFill>
                  <a:srgbClr val="5C5C5C"/>
                </a:solidFill>
              </a:rPr>
              <a:t>β2-</a:t>
            </a:r>
            <a:r>
              <a:rPr lang="bg-BG" sz="700" dirty="0">
                <a:solidFill>
                  <a:srgbClr val="5C5C5C"/>
                </a:solidFill>
              </a:rPr>
              <a:t>агонист</a:t>
            </a:r>
            <a:r>
              <a:rPr lang="en-GB" sz="700" dirty="0">
                <a:solidFill>
                  <a:srgbClr val="5C5C5C"/>
                </a:solidFill>
              </a:rPr>
              <a:t>; UK, </a:t>
            </a:r>
            <a:r>
              <a:rPr lang="bg-BG" sz="700" dirty="0">
                <a:solidFill>
                  <a:srgbClr val="5C5C5C"/>
                </a:solidFill>
              </a:rPr>
              <a:t>Обединено кралство</a:t>
            </a:r>
            <a:r>
              <a:rPr lang="en-GB" sz="700" dirty="0">
                <a:solidFill>
                  <a:srgbClr val="5C5C5C"/>
                </a:solidFill>
              </a:rPr>
              <a:t>.</a:t>
            </a:r>
            <a:br>
              <a:rPr lang="en-GB" sz="700" dirty="0">
                <a:solidFill>
                  <a:srgbClr val="5C5C5C"/>
                </a:solidFill>
              </a:rPr>
            </a:br>
            <a:r>
              <a:rPr lang="en-GB" sz="700" dirty="0">
                <a:solidFill>
                  <a:srgbClr val="5C5C5C"/>
                </a:solidFill>
              </a:rPr>
              <a:t>Royal College of Physicians. Why Asthma Still Kills? The National Review of Asthma Deaths (NRAD) [online] 2014. Available from: https://www.rcplondon.ac.uk/projects/outputs/why-asthma-still-kills [Last accessed: December 2016].</a:t>
            </a:r>
          </a:p>
        </p:txBody>
      </p:sp>
      <p:graphicFrame>
        <p:nvGraphicFramePr>
          <p:cNvPr id="5" name="Chart 4" hidden="1">
            <a:extLst>
              <a:ext uri="{FF2B5EF4-FFF2-40B4-BE49-F238E27FC236}">
                <a16:creationId xmlns:a16="http://schemas.microsoft.com/office/drawing/2014/main" id="{7BA0D619-52B8-428A-B109-804EE8FC2F8F}"/>
              </a:ext>
            </a:extLst>
          </p:cNvPr>
          <p:cNvGraphicFramePr/>
          <p:nvPr>
            <p:extLst/>
          </p:nvPr>
        </p:nvGraphicFramePr>
        <p:xfrm>
          <a:off x="4394200" y="2149755"/>
          <a:ext cx="7280412" cy="3489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hidden="1">
            <a:extLst>
              <a:ext uri="{FF2B5EF4-FFF2-40B4-BE49-F238E27FC236}">
                <a16:creationId xmlns:a16="http://schemas.microsoft.com/office/drawing/2014/main" id="{91A301FE-E895-4476-8847-00DC2D0BA891}"/>
              </a:ext>
            </a:extLst>
          </p:cNvPr>
          <p:cNvGraphicFramePr>
            <a:graphicFrameLocks noGrp="1"/>
          </p:cNvGraphicFramePr>
          <p:nvPr>
            <p:extLst/>
          </p:nvPr>
        </p:nvGraphicFramePr>
        <p:xfrm>
          <a:off x="369929" y="2250180"/>
          <a:ext cx="11304684" cy="3096000"/>
        </p:xfrm>
        <a:graphic>
          <a:graphicData uri="http://schemas.openxmlformats.org/drawingml/2006/table">
            <a:tbl>
              <a:tblPr/>
              <a:tblGrid>
                <a:gridCol w="4171591">
                  <a:extLst>
                    <a:ext uri="{9D8B030D-6E8A-4147-A177-3AD203B41FA5}">
                      <a16:colId xmlns:a16="http://schemas.microsoft.com/office/drawing/2014/main" val="2266676322"/>
                    </a:ext>
                  </a:extLst>
                </a:gridCol>
                <a:gridCol w="7133093">
                  <a:extLst>
                    <a:ext uri="{9D8B030D-6E8A-4147-A177-3AD203B41FA5}">
                      <a16:colId xmlns:a16="http://schemas.microsoft.com/office/drawing/2014/main" val="2660024992"/>
                    </a:ext>
                  </a:extLst>
                </a:gridCol>
              </a:tblGrid>
              <a:tr h="360000">
                <a:tc gridSpan="2">
                  <a:txBody>
                    <a:bodyPr/>
                    <a:lstStyle/>
                    <a:p>
                      <a:pPr algn="l" fontAlgn="b"/>
                      <a:r>
                        <a:rPr lang="bg-BG" sz="1200" b="1" i="0" u="none" strike="noStrike" dirty="0">
                          <a:solidFill>
                            <a:srgbClr val="000000"/>
                          </a:solidFill>
                          <a:effectLst/>
                          <a:latin typeface="+mn-lt"/>
                        </a:rPr>
                        <a:t>в</a:t>
                      </a:r>
                      <a:r>
                        <a:rPr lang="en-GB" sz="1200" b="1" i="0" u="none" strike="noStrike" dirty="0">
                          <a:solidFill>
                            <a:srgbClr val="000000"/>
                          </a:solidFill>
                          <a:effectLst/>
                          <a:latin typeface="+mn-lt"/>
                        </a:rPr>
                        <a:t> the final primary care review </a:t>
                      </a:r>
                      <a:r>
                        <a:rPr lang="bg-BG" sz="1200" b="1" i="0" u="none" strike="noStrike" dirty="0">
                          <a:solidFill>
                            <a:srgbClr val="000000"/>
                          </a:solidFill>
                          <a:effectLst/>
                          <a:latin typeface="+mn-lt"/>
                        </a:rPr>
                        <a:t>преди</a:t>
                      </a:r>
                      <a:r>
                        <a:rPr lang="en-GB" sz="1200" b="1" i="0" u="none" strike="noStrike" dirty="0">
                          <a:solidFill>
                            <a:srgbClr val="000000"/>
                          </a:solidFill>
                          <a:effectLst/>
                          <a:latin typeface="+mn-lt"/>
                        </a:rPr>
                        <a:t> </a:t>
                      </a:r>
                      <a:r>
                        <a:rPr lang="bg-BG" sz="1200" b="1" i="0" u="none" strike="noStrike" dirty="0">
                          <a:solidFill>
                            <a:srgbClr val="000000"/>
                          </a:solidFill>
                          <a:effectLst/>
                          <a:latin typeface="+mn-lt"/>
                        </a:rPr>
                        <a:t>смърт</a:t>
                      </a:r>
                      <a:endParaRPr lang="en-GB" sz="1200" b="1" i="0" u="none" strike="noStrike" dirty="0">
                        <a:solidFill>
                          <a:srgbClr val="000000"/>
                        </a:solidFill>
                        <a:effectLst/>
                        <a:latin typeface="+mn-lt"/>
                      </a:endParaRPr>
                    </a:p>
                  </a:txBody>
                  <a:tcPr marL="4735" marR="4735" marT="4735" marB="22729" anchor="b">
                    <a:lnL>
                      <a:noFill/>
                    </a:lnL>
                    <a:lnR>
                      <a:noFill/>
                    </a:lnR>
                    <a:lnT>
                      <a:noFill/>
                    </a:lnT>
                    <a:lnB>
                      <a:noFill/>
                    </a:lnB>
                    <a:noFill/>
                  </a:tcPr>
                </a:tc>
                <a:tc hMerge="1">
                  <a:txBody>
                    <a:bodyPr/>
                    <a:lstStyle/>
                    <a:p>
                      <a:endParaRPr lang="en-GB"/>
                    </a:p>
                  </a:txBody>
                  <a:tcPr/>
                </a:tc>
                <a:extLst>
                  <a:ext uri="{0D108BD9-81ED-4DB2-BD59-A6C34878D82A}">
                    <a16:rowId xmlns:a16="http://schemas.microsoft.com/office/drawing/2014/main" val="544345220"/>
                  </a:ext>
                </a:extLst>
              </a:tr>
              <a:tr h="360000">
                <a:tc>
                  <a:txBody>
                    <a:bodyPr/>
                    <a:lstStyle/>
                    <a:p>
                      <a:pPr algn="r" fontAlgn="b"/>
                      <a:r>
                        <a:rPr lang="en-GB" sz="1200" b="0" i="0" u="none" strike="noStrike" dirty="0">
                          <a:solidFill>
                            <a:srgbClr val="000000"/>
                          </a:solidFill>
                          <a:effectLst/>
                          <a:latin typeface="+mn-lt"/>
                        </a:rPr>
                        <a:t>Assessment of recent </a:t>
                      </a:r>
                      <a:r>
                        <a:rPr lang="bg-BG" sz="1200" b="0" i="0" u="none" strike="noStrike" dirty="0">
                          <a:solidFill>
                            <a:srgbClr val="000000"/>
                          </a:solidFill>
                          <a:effectLst/>
                          <a:latin typeface="+mn-lt"/>
                        </a:rPr>
                        <a:t>контрол на астмата</a:t>
                      </a:r>
                      <a:r>
                        <a:rPr lang="en-GB" sz="1200" b="0" i="0" u="none" strike="noStrike" dirty="0">
                          <a:solidFill>
                            <a:srgbClr val="000000"/>
                          </a:solidFill>
                          <a:effectLst/>
                          <a:latin typeface="+mn-lt"/>
                        </a:rPr>
                        <a:t> conducted</a:t>
                      </a:r>
                    </a:p>
                  </a:txBody>
                  <a:tcPr marL="4735" marR="108000" marT="4735" marB="22729"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200" b="0" i="0" u="none" strike="noStrike" dirty="0">
                        <a:solidFill>
                          <a:srgbClr val="000000"/>
                        </a:solidFill>
                        <a:effectLst/>
                        <a:latin typeface="+mn-lt"/>
                      </a:endParaRPr>
                    </a:p>
                  </a:txBody>
                  <a:tcPr marL="4735" marR="4735" marT="4735" marB="22729" anchor="b">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4727818"/>
                  </a:ext>
                </a:extLst>
              </a:tr>
              <a:tr h="360000">
                <a:tc>
                  <a:txBody>
                    <a:bodyPr/>
                    <a:lstStyle/>
                    <a:p>
                      <a:pPr algn="r" fontAlgn="b"/>
                      <a:r>
                        <a:rPr lang="en-GB" sz="1200" b="0" i="0" u="none" strike="noStrike" dirty="0">
                          <a:solidFill>
                            <a:srgbClr val="000000"/>
                          </a:solidFill>
                          <a:effectLst/>
                          <a:latin typeface="+mn-lt"/>
                        </a:rPr>
                        <a:t>Assessment of </a:t>
                      </a:r>
                      <a:r>
                        <a:rPr lang="bg-BG" sz="1200" b="0" i="0" u="none" strike="noStrike" dirty="0">
                          <a:solidFill>
                            <a:srgbClr val="000000"/>
                          </a:solidFill>
                          <a:effectLst/>
                          <a:latin typeface="+mn-lt"/>
                        </a:rPr>
                        <a:t>придържане към лечението</a:t>
                      </a:r>
                      <a:r>
                        <a:rPr lang="en-GB" sz="1200" b="0" i="0" u="none" strike="noStrike" dirty="0">
                          <a:solidFill>
                            <a:srgbClr val="000000"/>
                          </a:solidFill>
                          <a:effectLst/>
                          <a:latin typeface="+mn-lt"/>
                        </a:rPr>
                        <a:t> to </a:t>
                      </a:r>
                      <a:r>
                        <a:rPr lang="bg-BG" sz="1200" b="0" i="0" u="none" strike="noStrike" dirty="0">
                          <a:solidFill>
                            <a:srgbClr val="000000"/>
                          </a:solidFill>
                          <a:effectLst/>
                          <a:latin typeface="+mn-lt"/>
                        </a:rPr>
                        <a:t>медицински</a:t>
                      </a:r>
                      <a:r>
                        <a:rPr lang="en-GB" sz="1200" b="0" i="0" u="none" strike="noStrike" dirty="0">
                          <a:solidFill>
                            <a:srgbClr val="000000"/>
                          </a:solidFill>
                          <a:effectLst/>
                          <a:latin typeface="+mn-lt"/>
                        </a:rPr>
                        <a:t> advice conducted</a:t>
                      </a:r>
                    </a:p>
                  </a:txBody>
                  <a:tcPr marL="4735" marR="108000" marT="4735" marB="22729"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200" b="0" i="0" u="none" strike="noStrike" dirty="0">
                        <a:solidFill>
                          <a:srgbClr val="000000"/>
                        </a:solidFill>
                        <a:effectLst/>
                        <a:latin typeface="+mn-lt"/>
                      </a:endParaRPr>
                    </a:p>
                  </a:txBody>
                  <a:tcPr marL="4735" marR="4735" marT="4735" marB="22729" anchor="b">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47091742"/>
                  </a:ext>
                </a:extLst>
              </a:tr>
              <a:tr h="288000">
                <a:tc gridSpan="2">
                  <a:txBody>
                    <a:bodyPr/>
                    <a:lstStyle/>
                    <a:p>
                      <a:pPr algn="l" fontAlgn="b"/>
                      <a:r>
                        <a:rPr lang="bg-BG" sz="1200" b="1" i="0" u="none" strike="noStrike" dirty="0">
                          <a:solidFill>
                            <a:srgbClr val="000000"/>
                          </a:solidFill>
                          <a:effectLst/>
                          <a:latin typeface="+mn-lt"/>
                        </a:rPr>
                        <a:t>пациенти</a:t>
                      </a:r>
                      <a:r>
                        <a:rPr lang="en-GB" sz="1200" b="1" i="0" u="none" strike="noStrike" dirty="0">
                          <a:solidFill>
                            <a:srgbClr val="000000"/>
                          </a:solidFill>
                          <a:effectLst/>
                          <a:latin typeface="+mn-lt"/>
                        </a:rPr>
                        <a:t> for whom </a:t>
                      </a:r>
                      <a:r>
                        <a:rPr lang="en-GB" sz="1200" b="1" i="1" u="none" strike="noStrike" dirty="0">
                          <a:solidFill>
                            <a:srgbClr val="00B0F0"/>
                          </a:solidFill>
                          <a:effectLst/>
                          <a:latin typeface="+mn-lt"/>
                        </a:rPr>
                        <a:t>number of SABA </a:t>
                      </a:r>
                      <a:r>
                        <a:rPr lang="bg-BG" sz="1200" b="1" i="1" u="none" strike="noStrike" dirty="0">
                          <a:solidFill>
                            <a:srgbClr val="00B0F0"/>
                          </a:solidFill>
                          <a:effectLst/>
                          <a:latin typeface="+mn-lt"/>
                        </a:rPr>
                        <a:t>рецепти</a:t>
                      </a:r>
                      <a:r>
                        <a:rPr lang="en-GB" sz="1200" b="1" i="0" u="none" strike="noStrike" dirty="0">
                          <a:solidFill>
                            <a:srgbClr val="00B0F0"/>
                          </a:solidFill>
                          <a:effectLst/>
                          <a:latin typeface="+mn-lt"/>
                        </a:rPr>
                        <a:t> </a:t>
                      </a:r>
                      <a:r>
                        <a:rPr lang="bg-BG" sz="1200" b="1" i="0" u="none" strike="noStrike" dirty="0">
                          <a:solidFill>
                            <a:srgbClr val="000000"/>
                          </a:solidFill>
                          <a:effectLst/>
                          <a:latin typeface="+mn-lt"/>
                        </a:rPr>
                        <a:t>в</a:t>
                      </a:r>
                      <a:r>
                        <a:rPr lang="en-GB" sz="1200" b="1" i="0" u="none" strike="noStrike" dirty="0">
                          <a:solidFill>
                            <a:srgbClr val="000000"/>
                          </a:solidFill>
                          <a:effectLst/>
                          <a:latin typeface="+mn-lt"/>
                        </a:rPr>
                        <a:t> </a:t>
                      </a:r>
                      <a:r>
                        <a:rPr lang="bg-BG" sz="1200" b="1" i="0" u="none" strike="noStrike" dirty="0">
                          <a:solidFill>
                            <a:srgbClr val="000000"/>
                          </a:solidFill>
                          <a:effectLst/>
                          <a:latin typeface="+mn-lt"/>
                        </a:rPr>
                        <a:t>година</a:t>
                      </a:r>
                      <a:r>
                        <a:rPr lang="en-GB" sz="1200" b="1" i="0" u="none" strike="noStrike" dirty="0">
                          <a:solidFill>
                            <a:srgbClr val="000000"/>
                          </a:solidFill>
                          <a:effectLst/>
                          <a:latin typeface="+mn-lt"/>
                        </a:rPr>
                        <a:t> leading to </a:t>
                      </a:r>
                      <a:r>
                        <a:rPr lang="bg-BG" sz="1200" b="1" i="0" u="none" strike="noStrike" dirty="0">
                          <a:solidFill>
                            <a:srgbClr val="000000"/>
                          </a:solidFill>
                          <a:effectLst/>
                          <a:latin typeface="+mn-lt"/>
                        </a:rPr>
                        <a:t>смърт</a:t>
                      </a:r>
                      <a:r>
                        <a:rPr lang="en-GB" sz="1200" b="1" i="0" u="none" strike="noStrike" dirty="0">
                          <a:solidFill>
                            <a:srgbClr val="000000"/>
                          </a:solidFill>
                          <a:effectLst/>
                          <a:latin typeface="+mn-lt"/>
                        </a:rPr>
                        <a:t> </a:t>
                      </a:r>
                      <a:r>
                        <a:rPr lang="bg-BG" sz="1200" b="1" i="0" u="none" strike="noStrike" dirty="0">
                          <a:solidFill>
                            <a:srgbClr val="000000"/>
                          </a:solidFill>
                          <a:effectLst/>
                          <a:latin typeface="+mn-lt"/>
                        </a:rPr>
                        <a:t>е</a:t>
                      </a:r>
                      <a:r>
                        <a:rPr lang="en-GB" sz="1200" b="1" i="0" u="none" strike="noStrike" dirty="0">
                          <a:solidFill>
                            <a:srgbClr val="000000"/>
                          </a:solidFill>
                          <a:effectLst/>
                          <a:latin typeface="+mn-lt"/>
                        </a:rPr>
                        <a:t> known (n=165)</a:t>
                      </a:r>
                    </a:p>
                  </a:txBody>
                  <a:tcPr marL="4735" marR="4735" marT="4735" marB="22729" anchor="b">
                    <a:lnL>
                      <a:noFill/>
                    </a:lnL>
                    <a:lnR>
                      <a:noFill/>
                    </a:lnR>
                    <a:lnT>
                      <a:noFill/>
                    </a:lnT>
                    <a:lnB>
                      <a:noFill/>
                    </a:lnB>
                    <a:noFill/>
                  </a:tcPr>
                </a:tc>
                <a:tc hMerge="1">
                  <a:txBody>
                    <a:bodyPr/>
                    <a:lstStyle/>
                    <a:p>
                      <a:endParaRPr lang="en-GB"/>
                    </a:p>
                  </a:txBody>
                  <a:tcPr/>
                </a:tc>
                <a:extLst>
                  <a:ext uri="{0D108BD9-81ED-4DB2-BD59-A6C34878D82A}">
                    <a16:rowId xmlns:a16="http://schemas.microsoft.com/office/drawing/2014/main" val="990110905"/>
                  </a:ext>
                </a:extLst>
              </a:tr>
              <a:tr h="360000">
                <a:tc>
                  <a:txBody>
                    <a:bodyPr/>
                    <a:lstStyle/>
                    <a:p>
                      <a:pPr algn="r" fontAlgn="b"/>
                      <a:r>
                        <a:rPr lang="en-GB" sz="1200" b="0" i="0" u="none" strike="noStrike" dirty="0">
                          <a:solidFill>
                            <a:srgbClr val="000000"/>
                          </a:solidFill>
                          <a:effectLst/>
                          <a:latin typeface="+mn-lt"/>
                        </a:rPr>
                        <a:t>More than </a:t>
                      </a:r>
                      <a:r>
                        <a:rPr lang="en-GB" sz="1200" b="1" i="0" u="none" strike="noStrike" dirty="0">
                          <a:solidFill>
                            <a:srgbClr val="00B0F0"/>
                          </a:solidFill>
                          <a:effectLst/>
                          <a:latin typeface="+mn-lt"/>
                        </a:rPr>
                        <a:t>12</a:t>
                      </a:r>
                      <a:r>
                        <a:rPr lang="en-GB" sz="1200" b="0" i="0" u="none" strike="noStrike" dirty="0">
                          <a:solidFill>
                            <a:srgbClr val="000000"/>
                          </a:solidFill>
                          <a:effectLst/>
                          <a:latin typeface="+mn-lt"/>
                        </a:rPr>
                        <a:t> SABA </a:t>
                      </a:r>
                      <a:r>
                        <a:rPr lang="bg-BG" sz="1200" b="0" i="0" u="none" strike="noStrike" dirty="0">
                          <a:solidFill>
                            <a:srgbClr val="000000"/>
                          </a:solidFill>
                          <a:effectLst/>
                          <a:latin typeface="+mn-lt"/>
                        </a:rPr>
                        <a:t>рецепти</a:t>
                      </a:r>
                      <a:endParaRPr lang="en-GB" sz="1200" b="0" i="0" u="none" strike="noStrike" dirty="0">
                        <a:solidFill>
                          <a:srgbClr val="000000"/>
                        </a:solidFill>
                        <a:effectLst/>
                        <a:latin typeface="+mn-lt"/>
                      </a:endParaRPr>
                    </a:p>
                  </a:txBody>
                  <a:tcPr marL="4735" marR="108000" marT="4735" marB="22729"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200" b="0" i="0" u="none" strike="noStrike" dirty="0">
                        <a:solidFill>
                          <a:srgbClr val="000000"/>
                        </a:solidFill>
                        <a:effectLst/>
                        <a:latin typeface="+mn-lt"/>
                      </a:endParaRPr>
                    </a:p>
                  </a:txBody>
                  <a:tcPr marL="4735" marR="4735" marT="4735" marB="22729" anchor="b">
                    <a:lnL w="28575"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2430989805"/>
                  </a:ext>
                </a:extLst>
              </a:tr>
              <a:tr h="360000">
                <a:tc>
                  <a:txBody>
                    <a:bodyPr/>
                    <a:lstStyle/>
                    <a:p>
                      <a:pPr algn="r" fontAlgn="b"/>
                      <a:r>
                        <a:rPr lang="en-GB" sz="1200" b="0" i="0" u="none" strike="noStrike" dirty="0">
                          <a:solidFill>
                            <a:srgbClr val="000000"/>
                          </a:solidFill>
                          <a:effectLst/>
                          <a:latin typeface="+mn-lt"/>
                        </a:rPr>
                        <a:t>More than </a:t>
                      </a:r>
                      <a:r>
                        <a:rPr lang="en-GB" sz="1200" b="1" i="0" u="none" strike="noStrike" dirty="0">
                          <a:solidFill>
                            <a:srgbClr val="0000FF"/>
                          </a:solidFill>
                          <a:effectLst/>
                          <a:latin typeface="+mn-lt"/>
                        </a:rPr>
                        <a:t>50</a:t>
                      </a:r>
                      <a:r>
                        <a:rPr lang="en-GB" sz="1200" b="0" i="0" u="none" strike="noStrike" dirty="0">
                          <a:solidFill>
                            <a:srgbClr val="000000"/>
                          </a:solidFill>
                          <a:effectLst/>
                          <a:latin typeface="+mn-lt"/>
                        </a:rPr>
                        <a:t> SABA </a:t>
                      </a:r>
                      <a:r>
                        <a:rPr lang="bg-BG" sz="1200" b="0" i="0" u="none" strike="noStrike" dirty="0">
                          <a:solidFill>
                            <a:srgbClr val="000000"/>
                          </a:solidFill>
                          <a:effectLst/>
                          <a:latin typeface="+mn-lt"/>
                        </a:rPr>
                        <a:t>рецепти</a:t>
                      </a:r>
                      <a:endParaRPr lang="en-GB" sz="1200" b="0" i="0" u="none" strike="noStrike" dirty="0">
                        <a:solidFill>
                          <a:srgbClr val="000000"/>
                        </a:solidFill>
                        <a:effectLst/>
                        <a:latin typeface="+mn-lt"/>
                      </a:endParaRPr>
                    </a:p>
                  </a:txBody>
                  <a:tcPr marL="4735" marR="108000" marT="4735" marB="22729"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200" b="0" i="0" u="none" strike="noStrike" dirty="0">
                        <a:solidFill>
                          <a:srgbClr val="000000"/>
                        </a:solidFill>
                        <a:effectLst/>
                        <a:latin typeface="+mn-lt"/>
                      </a:endParaRPr>
                    </a:p>
                  </a:txBody>
                  <a:tcPr marL="4735" marR="4735" marT="4735" marB="22729" anchor="b">
                    <a:lnL w="28575"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589987688"/>
                  </a:ext>
                </a:extLst>
              </a:tr>
              <a:tr h="288000">
                <a:tc gridSpan="2">
                  <a:txBody>
                    <a:bodyPr/>
                    <a:lstStyle/>
                    <a:p>
                      <a:pPr algn="l" fontAlgn="b"/>
                      <a:r>
                        <a:rPr lang="bg-BG" sz="1200" b="1" i="0" u="none" strike="noStrike" dirty="0">
                          <a:solidFill>
                            <a:srgbClr val="000000"/>
                          </a:solidFill>
                          <a:effectLst/>
                          <a:latin typeface="+mn-lt"/>
                        </a:rPr>
                        <a:t>пациенти</a:t>
                      </a:r>
                      <a:r>
                        <a:rPr lang="en-GB" sz="1200" b="1" i="0" u="none" strike="noStrike" dirty="0">
                          <a:solidFill>
                            <a:srgbClr val="000000"/>
                          </a:solidFill>
                          <a:effectLst/>
                          <a:latin typeface="+mn-lt"/>
                        </a:rPr>
                        <a:t> for whom </a:t>
                      </a:r>
                      <a:r>
                        <a:rPr lang="en-GB" sz="1200" b="1" i="1" u="none" strike="noStrike" dirty="0">
                          <a:solidFill>
                            <a:srgbClr val="663300"/>
                          </a:solidFill>
                          <a:effectLst/>
                          <a:latin typeface="+mn-lt"/>
                        </a:rPr>
                        <a:t>number of </a:t>
                      </a:r>
                      <a:r>
                        <a:rPr lang="bg-BG" sz="1200" b="1" i="1" u="none" strike="noStrike" dirty="0">
                          <a:solidFill>
                            <a:srgbClr val="663300"/>
                          </a:solidFill>
                          <a:effectLst/>
                          <a:latin typeface="+mn-lt"/>
                        </a:rPr>
                        <a:t>лекарство за профилактика</a:t>
                      </a:r>
                      <a:r>
                        <a:rPr lang="en-GB" sz="1200" b="1" i="1" u="none" strike="noStrike" dirty="0">
                          <a:solidFill>
                            <a:srgbClr val="663300"/>
                          </a:solidFill>
                          <a:effectLst/>
                          <a:latin typeface="+mn-lt"/>
                        </a:rPr>
                        <a:t> </a:t>
                      </a:r>
                      <a:r>
                        <a:rPr lang="bg-BG" sz="1200" b="1" i="1" u="none" strike="noStrike" dirty="0">
                          <a:solidFill>
                            <a:srgbClr val="663300"/>
                          </a:solidFill>
                          <a:effectLst/>
                          <a:latin typeface="+mn-lt"/>
                        </a:rPr>
                        <a:t>рецепти</a:t>
                      </a:r>
                      <a:r>
                        <a:rPr lang="en-GB" sz="1200" b="1" i="0" u="none" strike="noStrike" dirty="0">
                          <a:solidFill>
                            <a:srgbClr val="663300"/>
                          </a:solidFill>
                          <a:effectLst/>
                          <a:latin typeface="+mn-lt"/>
                        </a:rPr>
                        <a:t> </a:t>
                      </a:r>
                      <a:r>
                        <a:rPr lang="bg-BG" sz="1200" b="1" i="0" u="none" strike="noStrike" dirty="0">
                          <a:solidFill>
                            <a:srgbClr val="000000"/>
                          </a:solidFill>
                          <a:effectLst/>
                          <a:latin typeface="+mn-lt"/>
                        </a:rPr>
                        <a:t>в</a:t>
                      </a:r>
                      <a:r>
                        <a:rPr lang="en-GB" sz="1200" b="1" i="0" u="none" strike="noStrike" dirty="0">
                          <a:solidFill>
                            <a:srgbClr val="000000"/>
                          </a:solidFill>
                          <a:effectLst/>
                          <a:latin typeface="+mn-lt"/>
                        </a:rPr>
                        <a:t> </a:t>
                      </a:r>
                      <a:r>
                        <a:rPr lang="bg-BG" sz="1200" b="1" i="0" u="none" strike="noStrike" dirty="0">
                          <a:solidFill>
                            <a:srgbClr val="000000"/>
                          </a:solidFill>
                          <a:effectLst/>
                          <a:latin typeface="+mn-lt"/>
                        </a:rPr>
                        <a:t>година</a:t>
                      </a:r>
                      <a:r>
                        <a:rPr lang="en-GB" sz="1200" b="1" i="0" u="none" strike="noStrike" dirty="0">
                          <a:solidFill>
                            <a:srgbClr val="000000"/>
                          </a:solidFill>
                          <a:effectLst/>
                          <a:latin typeface="+mn-lt"/>
                        </a:rPr>
                        <a:t> leading to </a:t>
                      </a:r>
                      <a:r>
                        <a:rPr lang="bg-BG" sz="1200" b="1" i="0" u="none" strike="noStrike" dirty="0">
                          <a:solidFill>
                            <a:srgbClr val="000000"/>
                          </a:solidFill>
                          <a:effectLst/>
                          <a:latin typeface="+mn-lt"/>
                        </a:rPr>
                        <a:t>смърт</a:t>
                      </a:r>
                      <a:r>
                        <a:rPr lang="en-GB" sz="1200" b="1" i="0" u="none" strike="noStrike" dirty="0">
                          <a:solidFill>
                            <a:srgbClr val="000000"/>
                          </a:solidFill>
                          <a:effectLst/>
                          <a:latin typeface="+mn-lt"/>
                        </a:rPr>
                        <a:t> </a:t>
                      </a:r>
                      <a:r>
                        <a:rPr lang="bg-BG" sz="1200" b="1" i="0" u="none" strike="noStrike" dirty="0">
                          <a:solidFill>
                            <a:srgbClr val="000000"/>
                          </a:solidFill>
                          <a:effectLst/>
                          <a:latin typeface="+mn-lt"/>
                        </a:rPr>
                        <a:t>е</a:t>
                      </a:r>
                      <a:r>
                        <a:rPr lang="en-GB" sz="1200" b="1" i="0" u="none" strike="noStrike" dirty="0">
                          <a:solidFill>
                            <a:srgbClr val="000000"/>
                          </a:solidFill>
                          <a:effectLst/>
                          <a:latin typeface="+mn-lt"/>
                        </a:rPr>
                        <a:t> known (n=128)</a:t>
                      </a:r>
                    </a:p>
                  </a:txBody>
                  <a:tcPr marL="4735" marR="4735" marT="4735" marB="22729" anchor="b">
                    <a:lnL>
                      <a:noFill/>
                    </a:lnL>
                    <a:lnR>
                      <a:noFill/>
                    </a:lnR>
                    <a:lnT>
                      <a:noFill/>
                    </a:lnT>
                    <a:lnB>
                      <a:noFill/>
                    </a:lnB>
                    <a:noFill/>
                  </a:tcPr>
                </a:tc>
                <a:tc hMerge="1">
                  <a:txBody>
                    <a:bodyPr/>
                    <a:lstStyle/>
                    <a:p>
                      <a:endParaRPr lang="en-GB"/>
                    </a:p>
                  </a:txBody>
                  <a:tcPr/>
                </a:tc>
                <a:extLst>
                  <a:ext uri="{0D108BD9-81ED-4DB2-BD59-A6C34878D82A}">
                    <a16:rowId xmlns:a16="http://schemas.microsoft.com/office/drawing/2014/main" val="1660903301"/>
                  </a:ext>
                </a:extLst>
              </a:tr>
              <a:tr h="360000">
                <a:tc>
                  <a:txBody>
                    <a:bodyPr/>
                    <a:lstStyle/>
                    <a:p>
                      <a:pPr algn="r" fontAlgn="b"/>
                      <a:r>
                        <a:rPr lang="en-GB" sz="1200" b="0" i="0" u="none" strike="noStrike" dirty="0">
                          <a:solidFill>
                            <a:srgbClr val="000000"/>
                          </a:solidFill>
                          <a:effectLst/>
                          <a:latin typeface="+mn-lt"/>
                        </a:rPr>
                        <a:t>Fewer than </a:t>
                      </a:r>
                      <a:r>
                        <a:rPr lang="en-GB" sz="1200" b="1" i="0" u="none" strike="noStrike" dirty="0">
                          <a:solidFill>
                            <a:srgbClr val="663300"/>
                          </a:solidFill>
                          <a:effectLst/>
                          <a:latin typeface="+mn-lt"/>
                        </a:rPr>
                        <a:t>12</a:t>
                      </a:r>
                      <a:r>
                        <a:rPr lang="en-GB" sz="1200" b="0" i="0" u="none" strike="noStrike" dirty="0">
                          <a:solidFill>
                            <a:srgbClr val="000000"/>
                          </a:solidFill>
                          <a:effectLst/>
                          <a:latin typeface="+mn-lt"/>
                        </a:rPr>
                        <a:t> </a:t>
                      </a:r>
                      <a:r>
                        <a:rPr lang="bg-BG" sz="1200" b="0" i="0" u="none" strike="noStrike" dirty="0">
                          <a:solidFill>
                            <a:srgbClr val="000000"/>
                          </a:solidFill>
                          <a:effectLst/>
                          <a:latin typeface="+mn-lt"/>
                        </a:rPr>
                        <a:t>рецепти</a:t>
                      </a:r>
                      <a:endParaRPr lang="en-GB" sz="1200" b="0" i="0" u="none" strike="noStrike" dirty="0">
                        <a:solidFill>
                          <a:srgbClr val="000000"/>
                        </a:solidFill>
                        <a:effectLst/>
                        <a:latin typeface="+mn-lt"/>
                      </a:endParaRPr>
                    </a:p>
                  </a:txBody>
                  <a:tcPr marL="4735" marR="108000" marT="4735" marB="22729"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200" b="0" i="0" u="none" strike="noStrike" dirty="0">
                        <a:solidFill>
                          <a:srgbClr val="000000"/>
                        </a:solidFill>
                        <a:effectLst/>
                        <a:latin typeface="+mn-lt"/>
                      </a:endParaRPr>
                    </a:p>
                  </a:txBody>
                  <a:tcPr marL="4735" marR="4735" marT="4735" marB="22729" anchor="b">
                    <a:lnL w="28575"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4041346065"/>
                  </a:ext>
                </a:extLst>
              </a:tr>
              <a:tr h="360000">
                <a:tc>
                  <a:txBody>
                    <a:bodyPr/>
                    <a:lstStyle/>
                    <a:p>
                      <a:pPr algn="r" fontAlgn="b"/>
                      <a:r>
                        <a:rPr lang="en-GB" sz="1200" b="0" i="0" u="none" strike="noStrike" dirty="0">
                          <a:solidFill>
                            <a:srgbClr val="000000"/>
                          </a:solidFill>
                          <a:effectLst/>
                          <a:latin typeface="+mn-lt"/>
                        </a:rPr>
                        <a:t>Fewer than </a:t>
                      </a:r>
                      <a:r>
                        <a:rPr lang="en-GB" sz="1200" b="1" i="0" u="none" strike="noStrike" dirty="0">
                          <a:solidFill>
                            <a:srgbClr val="C06000"/>
                          </a:solidFill>
                          <a:effectLst/>
                          <a:latin typeface="+mn-lt"/>
                        </a:rPr>
                        <a:t>4</a:t>
                      </a:r>
                      <a:r>
                        <a:rPr lang="en-GB" sz="1200" b="0" i="0" u="none" strike="noStrike" dirty="0">
                          <a:solidFill>
                            <a:srgbClr val="000000"/>
                          </a:solidFill>
                          <a:effectLst/>
                          <a:latin typeface="+mn-lt"/>
                        </a:rPr>
                        <a:t> </a:t>
                      </a:r>
                      <a:r>
                        <a:rPr lang="bg-BG" sz="1200" b="0" i="0" u="none" strike="noStrike" dirty="0">
                          <a:solidFill>
                            <a:srgbClr val="000000"/>
                          </a:solidFill>
                          <a:effectLst/>
                          <a:latin typeface="+mn-lt"/>
                        </a:rPr>
                        <a:t>рецепти</a:t>
                      </a:r>
                      <a:endParaRPr lang="en-GB" sz="1200" b="0" i="0" u="none" strike="noStrike" dirty="0">
                        <a:solidFill>
                          <a:srgbClr val="000000"/>
                        </a:solidFill>
                        <a:effectLst/>
                        <a:latin typeface="+mn-lt"/>
                      </a:endParaRPr>
                    </a:p>
                  </a:txBody>
                  <a:tcPr marL="4735" marR="108000" marT="4735" marB="22729"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200" b="0" i="0" u="none" strike="noStrike" dirty="0">
                        <a:solidFill>
                          <a:srgbClr val="000000"/>
                        </a:solidFill>
                        <a:effectLst/>
                        <a:latin typeface="+mn-lt"/>
                      </a:endParaRPr>
                    </a:p>
                  </a:txBody>
                  <a:tcPr marL="4735" marR="4735" marT="4735" marB="22729" anchor="b">
                    <a:lnL w="28575"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433741832"/>
                  </a:ext>
                </a:extLst>
              </a:tr>
            </a:tbl>
          </a:graphicData>
        </a:graphic>
      </p:graphicFrame>
      <p:grpSp>
        <p:nvGrpSpPr>
          <p:cNvPr id="16" name="Group 15" hidden="1">
            <a:extLst>
              <a:ext uri="{FF2B5EF4-FFF2-40B4-BE49-F238E27FC236}">
                <a16:creationId xmlns:a16="http://schemas.microsoft.com/office/drawing/2014/main" id="{DA70DEA7-1A85-4F5B-9CC4-FDB497E90FE7}"/>
              </a:ext>
            </a:extLst>
          </p:cNvPr>
          <p:cNvGrpSpPr/>
          <p:nvPr/>
        </p:nvGrpSpPr>
        <p:grpSpPr>
          <a:xfrm>
            <a:off x="5012970" y="2667280"/>
            <a:ext cx="6806347" cy="2570926"/>
            <a:chOff x="5012970" y="2930525"/>
            <a:chExt cx="6806347" cy="2570926"/>
          </a:xfrm>
        </p:grpSpPr>
        <p:sp>
          <p:nvSpPr>
            <p:cNvPr id="9" name="TextBox 8">
              <a:extLst>
                <a:ext uri="{FF2B5EF4-FFF2-40B4-BE49-F238E27FC236}">
                  <a16:creationId xmlns:a16="http://schemas.microsoft.com/office/drawing/2014/main" id="{202B7803-88EB-4EDF-90DC-20D770D06245}"/>
                </a:ext>
              </a:extLst>
            </p:cNvPr>
            <p:cNvSpPr txBox="1"/>
            <p:nvPr/>
          </p:nvSpPr>
          <p:spPr>
            <a:xfrm>
              <a:off x="6082596" y="2930525"/>
              <a:ext cx="939360" cy="215444"/>
            </a:xfrm>
            <a:prstGeom prst="rect">
              <a:avLst/>
            </a:prstGeom>
            <a:solidFill>
              <a:schemeClr val="bg1"/>
            </a:solidFill>
          </p:spPr>
          <p:txBody>
            <a:bodyPr wrap="none" lIns="0" tIns="0" rIns="0" bIns="0" rtlCol="0">
              <a:spAutoFit/>
            </a:bodyPr>
            <a:lstStyle/>
            <a:p>
              <a:r>
                <a:rPr lang="en-GB" sz="1400" dirty="0">
                  <a:solidFill>
                    <a:srgbClr val="000000"/>
                  </a:solidFill>
                </a:rPr>
                <a:t>19% (n=37)</a:t>
              </a:r>
            </a:p>
          </p:txBody>
        </p:sp>
        <p:sp>
          <p:nvSpPr>
            <p:cNvPr id="11" name="TextBox 10">
              <a:extLst>
                <a:ext uri="{FF2B5EF4-FFF2-40B4-BE49-F238E27FC236}">
                  <a16:creationId xmlns:a16="http://schemas.microsoft.com/office/drawing/2014/main" id="{10D1F270-CC7E-4105-B6BE-6A23C640470D}"/>
                </a:ext>
              </a:extLst>
            </p:cNvPr>
            <p:cNvSpPr txBox="1"/>
            <p:nvPr/>
          </p:nvSpPr>
          <p:spPr>
            <a:xfrm>
              <a:off x="6898571" y="3267072"/>
              <a:ext cx="939360" cy="215444"/>
            </a:xfrm>
            <a:prstGeom prst="rect">
              <a:avLst/>
            </a:prstGeom>
            <a:solidFill>
              <a:schemeClr val="bg1"/>
            </a:solidFill>
          </p:spPr>
          <p:txBody>
            <a:bodyPr wrap="none" lIns="0" tIns="0" rIns="0" bIns="0" rtlCol="0">
              <a:spAutoFit/>
            </a:bodyPr>
            <a:lstStyle/>
            <a:p>
              <a:r>
                <a:rPr lang="en-GB" sz="1400" dirty="0">
                  <a:solidFill>
                    <a:srgbClr val="000000"/>
                  </a:solidFill>
                </a:rPr>
                <a:t>29% (n=57)</a:t>
              </a:r>
            </a:p>
          </p:txBody>
        </p:sp>
        <p:sp>
          <p:nvSpPr>
            <p:cNvPr id="12" name="TextBox 11">
              <a:extLst>
                <a:ext uri="{FF2B5EF4-FFF2-40B4-BE49-F238E27FC236}">
                  <a16:creationId xmlns:a16="http://schemas.microsoft.com/office/drawing/2014/main" id="{DA8B8779-BE81-46C7-AB21-D4D5A5811CB4}"/>
                </a:ext>
              </a:extLst>
            </p:cNvPr>
            <p:cNvSpPr txBox="1"/>
            <p:nvPr/>
          </p:nvSpPr>
          <p:spPr>
            <a:xfrm>
              <a:off x="7662163" y="3929556"/>
              <a:ext cx="939360" cy="215444"/>
            </a:xfrm>
            <a:prstGeom prst="rect">
              <a:avLst/>
            </a:prstGeom>
            <a:solidFill>
              <a:schemeClr val="bg1"/>
            </a:solidFill>
          </p:spPr>
          <p:txBody>
            <a:bodyPr wrap="none" lIns="0" tIns="0" rIns="0" bIns="0" rtlCol="0">
              <a:spAutoFit/>
            </a:bodyPr>
            <a:lstStyle/>
            <a:p>
              <a:r>
                <a:rPr lang="en-GB" sz="1400" dirty="0">
                  <a:solidFill>
                    <a:srgbClr val="000000"/>
                  </a:solidFill>
                </a:rPr>
                <a:t>39% (n=65)</a:t>
              </a:r>
            </a:p>
          </p:txBody>
        </p:sp>
        <p:sp>
          <p:nvSpPr>
            <p:cNvPr id="13" name="TextBox 12">
              <a:extLst>
                <a:ext uri="{FF2B5EF4-FFF2-40B4-BE49-F238E27FC236}">
                  <a16:creationId xmlns:a16="http://schemas.microsoft.com/office/drawing/2014/main" id="{B00AD7AD-DC90-4F3C-8938-4CDA527B8B65}"/>
                </a:ext>
              </a:extLst>
            </p:cNvPr>
            <p:cNvSpPr txBox="1"/>
            <p:nvPr/>
          </p:nvSpPr>
          <p:spPr>
            <a:xfrm>
              <a:off x="5012970" y="4284121"/>
              <a:ext cx="740587" cy="215444"/>
            </a:xfrm>
            <a:prstGeom prst="rect">
              <a:avLst/>
            </a:prstGeom>
            <a:solidFill>
              <a:schemeClr val="bg1"/>
            </a:solidFill>
          </p:spPr>
          <p:txBody>
            <a:bodyPr wrap="none" lIns="0" tIns="0" rIns="0" bIns="0" rtlCol="0">
              <a:spAutoFit/>
            </a:bodyPr>
            <a:lstStyle/>
            <a:p>
              <a:r>
                <a:rPr lang="en-GB" sz="1400" dirty="0">
                  <a:solidFill>
                    <a:srgbClr val="000000"/>
                  </a:solidFill>
                </a:rPr>
                <a:t>4% (n=6)</a:t>
              </a:r>
            </a:p>
          </p:txBody>
        </p:sp>
        <p:sp>
          <p:nvSpPr>
            <p:cNvPr id="14" name="TextBox 13">
              <a:extLst>
                <a:ext uri="{FF2B5EF4-FFF2-40B4-BE49-F238E27FC236}">
                  <a16:creationId xmlns:a16="http://schemas.microsoft.com/office/drawing/2014/main" id="{7F2EBA4F-E3A7-4799-B34F-BD339F69CD3B}"/>
                </a:ext>
              </a:extLst>
            </p:cNvPr>
            <p:cNvSpPr txBox="1"/>
            <p:nvPr/>
          </p:nvSpPr>
          <p:spPr>
            <a:xfrm>
              <a:off x="10780571" y="4941391"/>
              <a:ext cx="1038746" cy="215444"/>
            </a:xfrm>
            <a:prstGeom prst="rect">
              <a:avLst/>
            </a:prstGeom>
            <a:solidFill>
              <a:schemeClr val="bg1"/>
            </a:solidFill>
          </p:spPr>
          <p:txBody>
            <a:bodyPr wrap="none" lIns="0" tIns="0" rIns="0" bIns="0" rtlCol="0">
              <a:spAutoFit/>
            </a:bodyPr>
            <a:lstStyle/>
            <a:p>
              <a:r>
                <a:rPr lang="en-GB" sz="1400" dirty="0">
                  <a:solidFill>
                    <a:srgbClr val="000000"/>
                  </a:solidFill>
                </a:rPr>
                <a:t>80% (n=103)</a:t>
              </a:r>
            </a:p>
          </p:txBody>
        </p:sp>
        <p:sp>
          <p:nvSpPr>
            <p:cNvPr id="15" name="TextBox 14">
              <a:extLst>
                <a:ext uri="{FF2B5EF4-FFF2-40B4-BE49-F238E27FC236}">
                  <a16:creationId xmlns:a16="http://schemas.microsoft.com/office/drawing/2014/main" id="{06042A48-8D3B-4A84-AD1C-00B6B2794ED6}"/>
                </a:ext>
              </a:extLst>
            </p:cNvPr>
            <p:cNvSpPr txBox="1"/>
            <p:nvPr/>
          </p:nvSpPr>
          <p:spPr>
            <a:xfrm>
              <a:off x="7584605" y="5286007"/>
              <a:ext cx="939360" cy="215444"/>
            </a:xfrm>
            <a:prstGeom prst="rect">
              <a:avLst/>
            </a:prstGeom>
            <a:solidFill>
              <a:schemeClr val="bg1"/>
            </a:solidFill>
          </p:spPr>
          <p:txBody>
            <a:bodyPr wrap="none" lIns="0" tIns="0" rIns="0" bIns="0" rtlCol="0">
              <a:spAutoFit/>
            </a:bodyPr>
            <a:lstStyle/>
            <a:p>
              <a:r>
                <a:rPr lang="en-GB" sz="1400" dirty="0">
                  <a:solidFill>
                    <a:srgbClr val="000000"/>
                  </a:solidFill>
                </a:rPr>
                <a:t>38% (n=49)</a:t>
              </a:r>
            </a:p>
          </p:txBody>
        </p:sp>
      </p:grpSp>
      <p:sp>
        <p:nvSpPr>
          <p:cNvPr id="27" name="TextBox 26" hidden="1">
            <a:extLst>
              <a:ext uri="{FF2B5EF4-FFF2-40B4-BE49-F238E27FC236}">
                <a16:creationId xmlns:a16="http://schemas.microsoft.com/office/drawing/2014/main" id="{9BBBECCC-D931-46F6-9FDB-719BDF5B1B07}"/>
              </a:ext>
            </a:extLst>
          </p:cNvPr>
          <p:cNvSpPr txBox="1"/>
          <p:nvPr/>
        </p:nvSpPr>
        <p:spPr>
          <a:xfrm>
            <a:off x="7296150" y="5658317"/>
            <a:ext cx="1165384" cy="215444"/>
          </a:xfrm>
          <a:prstGeom prst="rect">
            <a:avLst/>
          </a:prstGeom>
          <a:solidFill>
            <a:schemeClr val="bg1"/>
          </a:solidFill>
        </p:spPr>
        <p:txBody>
          <a:bodyPr wrap="none" lIns="0" tIns="0" rIns="0" bIns="0" rtlCol="0">
            <a:spAutoFit/>
          </a:bodyPr>
          <a:lstStyle/>
          <a:p>
            <a:r>
              <a:rPr lang="bg-BG" sz="1400" b="1" dirty="0">
                <a:solidFill>
                  <a:srgbClr val="000000"/>
                </a:solidFill>
              </a:rPr>
              <a:t>пациенти</a:t>
            </a:r>
            <a:r>
              <a:rPr lang="en-GB" sz="1400" b="1" dirty="0">
                <a:solidFill>
                  <a:srgbClr val="000000"/>
                </a:solidFill>
              </a:rPr>
              <a:t> (%)</a:t>
            </a:r>
          </a:p>
        </p:txBody>
      </p:sp>
      <p:cxnSp>
        <p:nvCxnSpPr>
          <p:cNvPr id="29" name="Straight Connector 28" hidden="1">
            <a:extLst>
              <a:ext uri="{FF2B5EF4-FFF2-40B4-BE49-F238E27FC236}">
                <a16:creationId xmlns:a16="http://schemas.microsoft.com/office/drawing/2014/main" id="{0E0E4565-479A-48A3-8281-93BE58E279D5}"/>
              </a:ext>
            </a:extLst>
          </p:cNvPr>
          <p:cNvCxnSpPr/>
          <p:nvPr/>
        </p:nvCxnSpPr>
        <p:spPr>
          <a:xfrm>
            <a:off x="4524375" y="5346180"/>
            <a:ext cx="705802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1" name="Picture 40">
            <a:extLst>
              <a:ext uri="{FF2B5EF4-FFF2-40B4-BE49-F238E27FC236}">
                <a16:creationId xmlns:a16="http://schemas.microsoft.com/office/drawing/2014/main" id="{21FD0527-7A56-4FF3-A5F3-8B67462D61F5}"/>
              </a:ext>
            </a:extLst>
          </p:cNvPr>
          <p:cNvPicPr>
            <a:picLocks noChangeAspect="1"/>
          </p:cNvPicPr>
          <p:nvPr/>
        </p:nvPicPr>
        <p:blipFill>
          <a:blip r:embed="rId4"/>
          <a:stretch>
            <a:fillRect/>
          </a:stretch>
        </p:blipFill>
        <p:spPr>
          <a:xfrm>
            <a:off x="369929" y="2497930"/>
            <a:ext cx="11088000" cy="3678428"/>
          </a:xfrm>
          <a:prstGeom prst="rect">
            <a:avLst/>
          </a:prstGeom>
        </p:spPr>
      </p:pic>
      <p:pic>
        <p:nvPicPr>
          <p:cNvPr id="17" name="Picture 16">
            <a:extLst>
              <a:ext uri="{FF2B5EF4-FFF2-40B4-BE49-F238E27FC236}">
                <a16:creationId xmlns:a16="http://schemas.microsoft.com/office/drawing/2014/main" id="{FDCD8294-F490-418F-BC4E-49581D81C000}"/>
              </a:ext>
            </a:extLst>
          </p:cNvPr>
          <p:cNvPicPr>
            <a:picLocks noChangeAspect="1"/>
          </p:cNvPicPr>
          <p:nvPr/>
        </p:nvPicPr>
        <p:blipFill>
          <a:blip r:embed="rId5"/>
          <a:stretch>
            <a:fillRect/>
          </a:stretch>
        </p:blipFill>
        <p:spPr>
          <a:xfrm>
            <a:off x="11181037" y="0"/>
            <a:ext cx="1010963" cy="689118"/>
          </a:xfrm>
          <a:prstGeom prst="rect">
            <a:avLst/>
          </a:prstGeom>
        </p:spPr>
      </p:pic>
    </p:spTree>
    <p:extLst>
      <p:ext uri="{BB962C8B-B14F-4D97-AF65-F5344CB8AC3E}">
        <p14:creationId xmlns:p14="http://schemas.microsoft.com/office/powerpoint/2010/main" val="391748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9277-B663-4957-B786-7FCC33879144}"/>
              </a:ext>
            </a:extLst>
          </p:cNvPr>
          <p:cNvSpPr>
            <a:spLocks noGrp="1"/>
          </p:cNvSpPr>
          <p:nvPr>
            <p:ph type="title"/>
          </p:nvPr>
        </p:nvSpPr>
        <p:spPr>
          <a:xfrm>
            <a:off x="557905" y="650093"/>
            <a:ext cx="9624674" cy="710427"/>
          </a:xfrm>
        </p:spPr>
        <p:txBody>
          <a:bodyPr>
            <a:normAutofit fontScale="90000"/>
          </a:bodyPr>
          <a:lstStyle/>
          <a:p>
            <a:r>
              <a:rPr lang="bg-BG" altLang="bg-BG" dirty="0">
                <a:solidFill>
                  <a:srgbClr val="000000"/>
                </a:solidFill>
              </a:rPr>
              <a:t>Честата употреба на облекчаващ </a:t>
            </a:r>
            <a:r>
              <a:rPr lang="bg-BG" altLang="bg-BG" dirty="0" err="1">
                <a:solidFill>
                  <a:srgbClr val="000000"/>
                </a:solidFill>
              </a:rPr>
              <a:t>бронходилатиращ</a:t>
            </a:r>
            <a:r>
              <a:rPr lang="bg-BG" altLang="bg-BG" dirty="0">
                <a:solidFill>
                  <a:srgbClr val="000000"/>
                </a:solidFill>
              </a:rPr>
              <a:t> медикамент се свързва с повишен риск за смърт от астма¹</a:t>
            </a:r>
            <a:br>
              <a:rPr lang="bg-BG" altLang="bg-BG" sz="2933" dirty="0"/>
            </a:br>
            <a:endParaRPr lang="bg-BG" sz="2933" dirty="0"/>
          </a:p>
        </p:txBody>
      </p:sp>
      <p:sp>
        <p:nvSpPr>
          <p:cNvPr id="7" name="TextBox 3">
            <a:extLst>
              <a:ext uri="{FF2B5EF4-FFF2-40B4-BE49-F238E27FC236}">
                <a16:creationId xmlns:a16="http://schemas.microsoft.com/office/drawing/2014/main" id="{3117C8EC-4C33-48EE-BAC2-10510070AF52}"/>
              </a:ext>
            </a:extLst>
          </p:cNvPr>
          <p:cNvSpPr txBox="1">
            <a:spLocks noChangeArrowheads="1"/>
          </p:cNvSpPr>
          <p:nvPr/>
        </p:nvSpPr>
        <p:spPr bwMode="auto">
          <a:xfrm>
            <a:off x="331364" y="6381663"/>
            <a:ext cx="30299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F213B"/>
              </a:buClr>
              <a:buFont typeface="Arial" panose="020B0604020202020204" pitchFamily="34" charset="0"/>
              <a:buChar char="•"/>
              <a:defRPr sz="2800">
                <a:solidFill>
                  <a:srgbClr val="000000"/>
                </a:solidFill>
                <a:latin typeface="Proxima Nova" pitchFamily="34" charset="0"/>
                <a:ea typeface="MS PGothic" panose="020B0600070205080204" pitchFamily="34" charset="-128"/>
                <a:cs typeface="Proxima Nova" pitchFamily="34" charset="0"/>
              </a:defRPr>
            </a:lvl1pPr>
            <a:lvl2pPr marL="742950" indent="-285750">
              <a:spcBef>
                <a:spcPct val="20000"/>
              </a:spcBef>
              <a:buClr>
                <a:srgbClr val="7F213B"/>
              </a:buClr>
              <a:buFont typeface="Arial" panose="020B0604020202020204" pitchFamily="34" charset="0"/>
              <a:buChar char="•"/>
              <a:defRPr sz="2400">
                <a:solidFill>
                  <a:srgbClr val="000000"/>
                </a:solidFill>
                <a:latin typeface="Proxima Nova" pitchFamily="34" charset="0"/>
                <a:ea typeface="MS PGothic" panose="020B0600070205080204" pitchFamily="34" charset="-128"/>
                <a:cs typeface="Proxima Nova" pitchFamily="34" charset="0"/>
              </a:defRPr>
            </a:lvl2pPr>
            <a:lvl3pPr marL="1143000" indent="-228600">
              <a:spcBef>
                <a:spcPct val="20000"/>
              </a:spcBef>
              <a:buClr>
                <a:srgbClr val="7F213B"/>
              </a:buClr>
              <a:buFont typeface="Arial" panose="020B0604020202020204" pitchFamily="34" charset="0"/>
              <a:buChar char="•"/>
              <a:defRPr sz="2000">
                <a:solidFill>
                  <a:srgbClr val="000000"/>
                </a:solidFill>
                <a:latin typeface="Proxima Nova" pitchFamily="34" charset="0"/>
                <a:ea typeface="MS PGothic" panose="020B0600070205080204" pitchFamily="34" charset="-128"/>
                <a:cs typeface="Proxima Nova" pitchFamily="34" charset="0"/>
              </a:defRPr>
            </a:lvl3pPr>
            <a:lvl4pPr marL="1600200" indent="-228600">
              <a:spcBef>
                <a:spcPct val="20000"/>
              </a:spcBef>
              <a:buClr>
                <a:srgbClr val="7F213B"/>
              </a:buClr>
              <a:buFont typeface="Arial" panose="020B0604020202020204" pitchFamily="34" charset="0"/>
              <a:buChar char="•"/>
              <a:defRPr>
                <a:solidFill>
                  <a:srgbClr val="000000"/>
                </a:solidFill>
                <a:latin typeface="Proxima Nova" pitchFamily="34" charset="0"/>
                <a:ea typeface="MS PGothic" panose="020B0600070205080204" pitchFamily="34" charset="-128"/>
                <a:cs typeface="Proxima Nova" pitchFamily="34" charset="0"/>
              </a:defRPr>
            </a:lvl4pPr>
            <a:lvl5pPr marL="2057400" indent="-228600">
              <a:spcBef>
                <a:spcPct val="20000"/>
              </a:spcBef>
              <a:buClr>
                <a:srgbClr val="7F213B"/>
              </a:buClr>
              <a:buFont typeface="Arial" panose="020B0604020202020204" pitchFamily="34" charset="0"/>
              <a:buChar char="•"/>
              <a:defRPr>
                <a:solidFill>
                  <a:srgbClr val="000000"/>
                </a:solidFill>
                <a:latin typeface="Proxima Nova" pitchFamily="34" charset="0"/>
                <a:ea typeface="MS PGothic" panose="020B0600070205080204" pitchFamily="34" charset="-128"/>
                <a:cs typeface="Proxima Nova" pitchFamily="34" charset="0"/>
              </a:defRPr>
            </a:lvl5pPr>
            <a:lvl6pPr marL="2514600" indent="-228600" defTabSz="457200" eaLnBrk="0" fontAlgn="base" hangingPunct="0">
              <a:spcBef>
                <a:spcPct val="20000"/>
              </a:spcBef>
              <a:spcAft>
                <a:spcPct val="0"/>
              </a:spcAft>
              <a:buClr>
                <a:srgbClr val="7F213B"/>
              </a:buClr>
              <a:buFont typeface="Arial" panose="020B0604020202020204" pitchFamily="34" charset="0"/>
              <a:buChar char="•"/>
              <a:defRPr>
                <a:solidFill>
                  <a:srgbClr val="000000"/>
                </a:solidFill>
                <a:latin typeface="Proxima Nova" pitchFamily="34" charset="0"/>
                <a:ea typeface="MS PGothic" panose="020B0600070205080204" pitchFamily="34" charset="-128"/>
                <a:cs typeface="Proxima Nova" pitchFamily="34" charset="0"/>
              </a:defRPr>
            </a:lvl6pPr>
            <a:lvl7pPr marL="2971800" indent="-228600" defTabSz="457200" eaLnBrk="0" fontAlgn="base" hangingPunct="0">
              <a:spcBef>
                <a:spcPct val="20000"/>
              </a:spcBef>
              <a:spcAft>
                <a:spcPct val="0"/>
              </a:spcAft>
              <a:buClr>
                <a:srgbClr val="7F213B"/>
              </a:buClr>
              <a:buFont typeface="Arial" panose="020B0604020202020204" pitchFamily="34" charset="0"/>
              <a:buChar char="•"/>
              <a:defRPr>
                <a:solidFill>
                  <a:srgbClr val="000000"/>
                </a:solidFill>
                <a:latin typeface="Proxima Nova" pitchFamily="34" charset="0"/>
                <a:ea typeface="MS PGothic" panose="020B0600070205080204" pitchFamily="34" charset="-128"/>
                <a:cs typeface="Proxima Nova" pitchFamily="34" charset="0"/>
              </a:defRPr>
            </a:lvl7pPr>
            <a:lvl8pPr marL="3429000" indent="-228600" defTabSz="457200" eaLnBrk="0" fontAlgn="base" hangingPunct="0">
              <a:spcBef>
                <a:spcPct val="20000"/>
              </a:spcBef>
              <a:spcAft>
                <a:spcPct val="0"/>
              </a:spcAft>
              <a:buClr>
                <a:srgbClr val="7F213B"/>
              </a:buClr>
              <a:buFont typeface="Arial" panose="020B0604020202020204" pitchFamily="34" charset="0"/>
              <a:buChar char="•"/>
              <a:defRPr>
                <a:solidFill>
                  <a:srgbClr val="000000"/>
                </a:solidFill>
                <a:latin typeface="Proxima Nova" pitchFamily="34" charset="0"/>
                <a:ea typeface="MS PGothic" panose="020B0600070205080204" pitchFamily="34" charset="-128"/>
                <a:cs typeface="Proxima Nova" pitchFamily="34" charset="0"/>
              </a:defRPr>
            </a:lvl8pPr>
            <a:lvl9pPr marL="3886200" indent="-228600" defTabSz="457200" eaLnBrk="0" fontAlgn="base" hangingPunct="0">
              <a:spcBef>
                <a:spcPct val="20000"/>
              </a:spcBef>
              <a:spcAft>
                <a:spcPct val="0"/>
              </a:spcAft>
              <a:buClr>
                <a:srgbClr val="7F213B"/>
              </a:buClr>
              <a:buFont typeface="Arial" panose="020B0604020202020204" pitchFamily="34" charset="0"/>
              <a:buChar char="•"/>
              <a:defRPr>
                <a:solidFill>
                  <a:srgbClr val="000000"/>
                </a:solidFill>
                <a:latin typeface="Proxima Nova" pitchFamily="34" charset="0"/>
                <a:ea typeface="MS PGothic" panose="020B0600070205080204" pitchFamily="34" charset="-128"/>
                <a:cs typeface="Proxima Nova" pitchFamily="34" charset="0"/>
              </a:defRPr>
            </a:lvl9pPr>
          </a:lstStyle>
          <a:p>
            <a:pPr marL="0" marR="0" lvl="0" indent="0" algn="l" defTabSz="914400" rtl="0" eaLnBrk="1" fontAlgn="auto" latinLnBrk="0" hangingPunct="1">
              <a:lnSpc>
                <a:spcPct val="100000"/>
              </a:lnSpc>
              <a:spcBef>
                <a:spcPct val="0"/>
              </a:spcBef>
              <a:spcAft>
                <a:spcPts val="0"/>
              </a:spcAft>
              <a:buClrTx/>
              <a:buSzTx/>
              <a:buFontTx/>
              <a:buAutoNum type="arabicPeriod"/>
              <a:tabLst/>
              <a:defRPr/>
            </a:pPr>
            <a:r>
              <a:rPr kumimoji="0" lang="en-US" altLang="bg-BG" sz="800" b="0" i="0" u="none" strike="noStrike" kern="1200" cap="none" spc="0" normalizeH="0" baseline="0" noProof="0" dirty="0">
                <a:ln>
                  <a:noFill/>
                </a:ln>
                <a:solidFill>
                  <a:prstClr val="black"/>
                </a:solidFill>
                <a:effectLst/>
                <a:uLnTx/>
                <a:uFillTx/>
                <a:latin typeface="Proxima Nova" pitchFamily="34" charset="0"/>
                <a:ea typeface="MS PGothic" panose="020B0600070205080204" pitchFamily="34" charset="-128"/>
              </a:rPr>
              <a:t>Suissa S et al, Am J </a:t>
            </a:r>
            <a:r>
              <a:rPr kumimoji="0" lang="en-US" altLang="bg-BG" sz="800" b="0" i="0" u="none" strike="noStrike" kern="1200" cap="none" spc="0" normalizeH="0" baseline="0" noProof="0" dirty="0" err="1">
                <a:ln>
                  <a:noFill/>
                </a:ln>
                <a:solidFill>
                  <a:prstClr val="black"/>
                </a:solidFill>
                <a:effectLst/>
                <a:uLnTx/>
                <a:uFillTx/>
                <a:latin typeface="Proxima Nova" pitchFamily="34" charset="0"/>
                <a:ea typeface="MS PGothic" panose="020B0600070205080204" pitchFamily="34" charset="-128"/>
              </a:rPr>
              <a:t>Respir</a:t>
            </a:r>
            <a:r>
              <a:rPr kumimoji="0" lang="en-US" altLang="bg-BG" sz="800" b="0" i="0" u="none" strike="noStrike" kern="1200" cap="none" spc="0" normalizeH="0" baseline="0" noProof="0" dirty="0">
                <a:ln>
                  <a:noFill/>
                </a:ln>
                <a:solidFill>
                  <a:prstClr val="black"/>
                </a:solidFill>
                <a:effectLst/>
                <a:uLnTx/>
                <a:uFillTx/>
                <a:latin typeface="Proxima Nova" pitchFamily="34" charset="0"/>
                <a:ea typeface="MS PGothic" panose="020B0600070205080204" pitchFamily="34" charset="-128"/>
              </a:rPr>
              <a:t> </a:t>
            </a:r>
            <a:r>
              <a:rPr kumimoji="0" lang="en-US" altLang="bg-BG" sz="800" b="0" i="0" u="none" strike="noStrike" kern="1200" cap="none" spc="0" normalizeH="0" baseline="0" noProof="0" dirty="0" err="1">
                <a:ln>
                  <a:noFill/>
                </a:ln>
                <a:solidFill>
                  <a:prstClr val="black"/>
                </a:solidFill>
                <a:effectLst/>
                <a:uLnTx/>
                <a:uFillTx/>
                <a:latin typeface="Proxima Nova" pitchFamily="34" charset="0"/>
                <a:ea typeface="MS PGothic" panose="020B0600070205080204" pitchFamily="34" charset="-128"/>
              </a:rPr>
              <a:t>Crit</a:t>
            </a:r>
            <a:r>
              <a:rPr kumimoji="0" lang="en-US" altLang="bg-BG" sz="800" b="0" i="0" u="none" strike="noStrike" kern="1200" cap="none" spc="0" normalizeH="0" baseline="0" noProof="0" dirty="0">
                <a:ln>
                  <a:noFill/>
                </a:ln>
                <a:solidFill>
                  <a:prstClr val="black"/>
                </a:solidFill>
                <a:effectLst/>
                <a:uLnTx/>
                <a:uFillTx/>
                <a:latin typeface="Proxima Nova" pitchFamily="34" charset="0"/>
                <a:ea typeface="MS PGothic" panose="020B0600070205080204" pitchFamily="34" charset="-128"/>
              </a:rPr>
              <a:t> Care Med 1994; 149:604-610</a:t>
            </a:r>
          </a:p>
          <a:p>
            <a:pPr lvl="0">
              <a:spcBef>
                <a:spcPct val="0"/>
              </a:spcBef>
              <a:buClrTx/>
              <a:buFontTx/>
              <a:buAutoNum type="arabicPeriod"/>
              <a:defRPr/>
            </a:pPr>
            <a:r>
              <a:rPr kumimoji="0" lang="en-US" altLang="bg-BG" sz="800" b="0" i="0" u="none" strike="noStrike" kern="1200" cap="none" spc="0" normalizeH="0" baseline="0" noProof="0" dirty="0">
                <a:ln>
                  <a:noFill/>
                </a:ln>
                <a:solidFill>
                  <a:prstClr val="black"/>
                </a:solidFill>
                <a:effectLst/>
                <a:uLnTx/>
                <a:uFillTx/>
                <a:latin typeface="Proxima Nova" pitchFamily="34" charset="0"/>
                <a:ea typeface="MS PGothic" panose="020B0600070205080204" pitchFamily="34" charset="-128"/>
              </a:rPr>
              <a:t>Suissa S et al, </a:t>
            </a:r>
            <a:r>
              <a:rPr lang="en-US" altLang="bg-BG" sz="800" dirty="0">
                <a:solidFill>
                  <a:prstClr val="black"/>
                </a:solidFill>
              </a:rPr>
              <a:t>N </a:t>
            </a:r>
            <a:r>
              <a:rPr lang="en-US" altLang="bg-BG" sz="800" dirty="0" err="1">
                <a:solidFill>
                  <a:prstClr val="black"/>
                </a:solidFill>
              </a:rPr>
              <a:t>Engl</a:t>
            </a:r>
            <a:r>
              <a:rPr lang="en-US" altLang="bg-BG" sz="800" dirty="0">
                <a:solidFill>
                  <a:prstClr val="black"/>
                </a:solidFill>
              </a:rPr>
              <a:t> J Med. 2000 Aug 3;343(5):332-6</a:t>
            </a:r>
            <a:endParaRPr kumimoji="0" lang="bg-BG" altLang="bg-BG" sz="800" b="0" i="0" u="none" strike="noStrike" kern="1200" cap="none" spc="0" normalizeH="0" baseline="0" noProof="0" dirty="0">
              <a:ln>
                <a:noFill/>
              </a:ln>
              <a:solidFill>
                <a:prstClr val="black"/>
              </a:solidFill>
              <a:effectLst/>
              <a:uLnTx/>
              <a:uFillTx/>
              <a:ea typeface="MS PGothic"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AutoNum type="arabicPeriod"/>
              <a:tabLst/>
              <a:defRPr/>
            </a:pPr>
            <a:r>
              <a:rPr kumimoji="0" lang="nb-NO" sz="800" b="0" i="0" u="none" strike="noStrike" kern="1200" cap="none" spc="0" normalizeH="0" baseline="0" noProof="0" dirty="0">
                <a:ln>
                  <a:noFill/>
                </a:ln>
                <a:solidFill>
                  <a:prstClr val="black"/>
                </a:solidFill>
                <a:effectLst/>
                <a:uLnTx/>
                <a:uFillTx/>
                <a:latin typeface="Proxima Nova" pitchFamily="34" charset="0"/>
                <a:ea typeface="MS PGothic" panose="020B0600070205080204" pitchFamily="34" charset="-128"/>
              </a:rPr>
              <a:t>Buhl R, et al. </a:t>
            </a:r>
            <a:r>
              <a:rPr kumimoji="0" lang="nb-NO" sz="800" b="0" i="0" u="none" strike="noStrike" kern="1200" cap="none" spc="0" normalizeH="0" baseline="0" noProof="0" dirty="0" err="1">
                <a:ln>
                  <a:noFill/>
                </a:ln>
                <a:solidFill>
                  <a:prstClr val="black"/>
                </a:solidFill>
                <a:effectLst/>
                <a:uLnTx/>
                <a:uFillTx/>
                <a:latin typeface="Proxima Nova" pitchFamily="34" charset="0"/>
                <a:ea typeface="MS PGothic" panose="020B0600070205080204" pitchFamily="34" charset="-128"/>
              </a:rPr>
              <a:t>Respir</a:t>
            </a:r>
            <a:r>
              <a:rPr kumimoji="0" lang="nb-NO" sz="800" b="0" i="0" u="none" strike="noStrike" kern="1200" cap="none" spc="0" normalizeH="0" baseline="0" noProof="0" dirty="0">
                <a:ln>
                  <a:noFill/>
                </a:ln>
                <a:solidFill>
                  <a:prstClr val="black"/>
                </a:solidFill>
                <a:effectLst/>
                <a:uLnTx/>
                <a:uFillTx/>
                <a:latin typeface="Proxima Nova" pitchFamily="34" charset="0"/>
                <a:ea typeface="MS PGothic" panose="020B0600070205080204" pitchFamily="34" charset="-128"/>
              </a:rPr>
              <a:t> Res 2012; 13:59.</a:t>
            </a:r>
            <a:endParaRPr kumimoji="0" lang="bg-BG" altLang="bg-BG" sz="800" b="0" i="0" u="none" strike="noStrike" kern="1200" cap="none" spc="0" normalizeH="0" baseline="0" noProof="0" dirty="0">
              <a:ln>
                <a:noFill/>
              </a:ln>
              <a:solidFill>
                <a:prstClr val="black"/>
              </a:solidFill>
              <a:effectLst/>
              <a:uLnTx/>
              <a:uFillTx/>
              <a:ea typeface="MS PGothic"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bg-BG" sz="800" b="0" i="0" u="none" strike="noStrike" kern="1200" cap="none" spc="0" normalizeH="0" baseline="0" noProof="0" dirty="0">
              <a:ln>
                <a:noFill/>
              </a:ln>
              <a:solidFill>
                <a:prstClr val="black"/>
              </a:solidFill>
              <a:effectLst/>
              <a:uLnTx/>
              <a:uFillTx/>
              <a:latin typeface="Proxima Nova"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id="{C08DED10-D5B5-4D67-A6B1-0CCF432379EE}"/>
              </a:ext>
            </a:extLst>
          </p:cNvPr>
          <p:cNvSpPr/>
          <p:nvPr/>
        </p:nvSpPr>
        <p:spPr>
          <a:xfrm>
            <a:off x="690718" y="4823139"/>
            <a:ext cx="11053087"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2200" b="0" i="0" u="none" strike="noStrike" kern="1200" cap="none" spc="0" normalizeH="0" baseline="0" noProof="0" dirty="0">
                <a:ln>
                  <a:noFill/>
                </a:ln>
                <a:solidFill>
                  <a:prstClr val="black"/>
                </a:solidFill>
                <a:effectLst/>
                <a:uLnTx/>
                <a:uFillTx/>
                <a:latin typeface="Calibri" panose="020F0502020204030204"/>
                <a:ea typeface="+mn-ea"/>
                <a:cs typeface="+mn-cs"/>
              </a:rPr>
              <a:t>Периодите с висока употреба на облекчаващ </a:t>
            </a:r>
            <a:r>
              <a:rPr kumimoji="0" lang="bg-BG" sz="2200" b="0" i="0" u="none" strike="noStrike" kern="1200" cap="none" spc="0" normalizeH="0" baseline="0" noProof="0" dirty="0" err="1">
                <a:ln>
                  <a:noFill/>
                </a:ln>
                <a:solidFill>
                  <a:prstClr val="black"/>
                </a:solidFill>
                <a:effectLst/>
                <a:uLnTx/>
                <a:uFillTx/>
                <a:latin typeface="Calibri" panose="020F0502020204030204"/>
                <a:ea typeface="+mn-ea"/>
                <a:cs typeface="+mn-cs"/>
              </a:rPr>
              <a:t>бронходилатиращ</a:t>
            </a:r>
            <a:r>
              <a:rPr kumimoji="0" lang="bg-BG" sz="2200" b="0" i="0" u="none" strike="noStrike" kern="1200" cap="none" spc="0" normalizeH="0" baseline="0" noProof="0" dirty="0">
                <a:ln>
                  <a:noFill/>
                </a:ln>
                <a:solidFill>
                  <a:prstClr val="black"/>
                </a:solidFill>
                <a:effectLst/>
                <a:uLnTx/>
                <a:uFillTx/>
                <a:latin typeface="Calibri" panose="020F0502020204030204"/>
                <a:ea typeface="+mn-ea"/>
                <a:cs typeface="+mn-cs"/>
              </a:rPr>
              <a:t> медикамент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(&gt;6 </a:t>
            </a:r>
            <a:r>
              <a:rPr kumimoji="0" lang="bg-BG" sz="2200" b="1" i="0" u="none" strike="noStrike" kern="1200" cap="none" spc="0" normalizeH="0" baseline="0" noProof="0" dirty="0">
                <a:ln>
                  <a:noFill/>
                </a:ln>
                <a:solidFill>
                  <a:prstClr val="black"/>
                </a:solidFill>
                <a:effectLst/>
                <a:uLnTx/>
                <a:uFillTx/>
                <a:latin typeface="Calibri" panose="020F0502020204030204"/>
                <a:ea typeface="+mn-ea"/>
                <a:cs typeface="+mn-cs"/>
              </a:rPr>
              <a:t>инхалации/дневно за минимум 1 ден</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bg-BG" sz="2200" b="0" i="0" u="none" strike="noStrike" kern="1200" cap="none" spc="0" normalizeH="0" baseline="0" noProof="0" dirty="0">
                <a:ln>
                  <a:noFill/>
                </a:ln>
                <a:solidFill>
                  <a:prstClr val="black"/>
                </a:solidFill>
                <a:effectLst/>
                <a:uLnTx/>
                <a:uFillTx/>
                <a:latin typeface="Calibri" panose="020F0502020204030204"/>
                <a:ea typeface="+mn-ea"/>
                <a:cs typeface="+mn-cs"/>
              </a:rPr>
              <a:t>се свързват с </a:t>
            </a:r>
            <a:r>
              <a:rPr kumimoji="0" lang="bg-BG" sz="2200" b="1" i="0" u="none" strike="noStrike" kern="1200" cap="none" spc="0" normalizeH="0" baseline="0" noProof="0" dirty="0">
                <a:ln>
                  <a:noFill/>
                </a:ln>
                <a:solidFill>
                  <a:prstClr val="black"/>
                </a:solidFill>
                <a:effectLst/>
                <a:uLnTx/>
                <a:uFillTx/>
                <a:latin typeface="Calibri" panose="020F0502020204030204"/>
                <a:ea typeface="+mn-ea"/>
                <a:cs typeface="+mn-cs"/>
              </a:rPr>
              <a:t>повишен риск за астматични </a:t>
            </a:r>
            <a:r>
              <a:rPr lang="bg-BG" sz="2200" b="1" dirty="0">
                <a:solidFill>
                  <a:prstClr val="black"/>
                </a:solidFill>
                <a:latin typeface="Calibri" panose="020F0502020204030204"/>
              </a:rPr>
              <a:t>пристъпи</a:t>
            </a:r>
            <a:r>
              <a:rPr kumimoji="0" lang="en-GB" sz="2200" b="0" i="0" u="none" strike="noStrike" kern="1200" cap="none" spc="0" normalizeH="0" baseline="30000" noProof="0" dirty="0">
                <a:ln>
                  <a:noFill/>
                </a:ln>
                <a:solidFill>
                  <a:prstClr val="black"/>
                </a:solidFill>
                <a:effectLst/>
                <a:uLnTx/>
                <a:uFillTx/>
                <a:latin typeface="Calibri" panose="020F0502020204030204"/>
                <a:ea typeface="+mn-ea"/>
                <a:cs typeface="+mn-cs"/>
              </a:rPr>
              <a:t>3</a:t>
            </a:r>
          </a:p>
        </p:txBody>
      </p:sp>
      <p:pic>
        <p:nvPicPr>
          <p:cNvPr id="8" name="Picture 7">
            <a:extLst>
              <a:ext uri="{FF2B5EF4-FFF2-40B4-BE49-F238E27FC236}">
                <a16:creationId xmlns:a16="http://schemas.microsoft.com/office/drawing/2014/main" id="{E14D2256-F32F-40A0-B17C-BE54AF5BA210}"/>
              </a:ext>
            </a:extLst>
          </p:cNvPr>
          <p:cNvPicPr>
            <a:picLocks noChangeAspect="1"/>
          </p:cNvPicPr>
          <p:nvPr/>
        </p:nvPicPr>
        <p:blipFill>
          <a:blip r:embed="rId2"/>
          <a:stretch>
            <a:fillRect/>
          </a:stretch>
        </p:blipFill>
        <p:spPr>
          <a:xfrm>
            <a:off x="890674" y="1339762"/>
            <a:ext cx="3689603" cy="3349988"/>
          </a:xfrm>
          <a:prstGeom prst="rect">
            <a:avLst/>
          </a:prstGeom>
        </p:spPr>
      </p:pic>
      <p:pic>
        <p:nvPicPr>
          <p:cNvPr id="10" name="Picture 9">
            <a:extLst>
              <a:ext uri="{FF2B5EF4-FFF2-40B4-BE49-F238E27FC236}">
                <a16:creationId xmlns:a16="http://schemas.microsoft.com/office/drawing/2014/main" id="{645F54F3-21AF-4D03-A960-6FBFA82CF02D}"/>
              </a:ext>
            </a:extLst>
          </p:cNvPr>
          <p:cNvPicPr>
            <a:picLocks noChangeAspect="1"/>
          </p:cNvPicPr>
          <p:nvPr/>
        </p:nvPicPr>
        <p:blipFill>
          <a:blip r:embed="rId3"/>
          <a:stretch>
            <a:fillRect/>
          </a:stretch>
        </p:blipFill>
        <p:spPr>
          <a:xfrm>
            <a:off x="6569615" y="1221721"/>
            <a:ext cx="3846080" cy="3468029"/>
          </a:xfrm>
          <a:prstGeom prst="rect">
            <a:avLst/>
          </a:prstGeom>
        </p:spPr>
      </p:pic>
      <p:sp>
        <p:nvSpPr>
          <p:cNvPr id="3" name="TextBox 2">
            <a:extLst>
              <a:ext uri="{FF2B5EF4-FFF2-40B4-BE49-F238E27FC236}">
                <a16:creationId xmlns:a16="http://schemas.microsoft.com/office/drawing/2014/main" id="{1030EF82-ED34-4EF2-B8E2-2F03B7378D0E}"/>
              </a:ext>
            </a:extLst>
          </p:cNvPr>
          <p:cNvSpPr txBox="1"/>
          <p:nvPr/>
        </p:nvSpPr>
        <p:spPr>
          <a:xfrm rot="16200000">
            <a:off x="-1008522" y="2695013"/>
            <a:ext cx="3305948" cy="492443"/>
          </a:xfrm>
          <a:prstGeom prst="rect">
            <a:avLst/>
          </a:prstGeom>
          <a:noFill/>
        </p:spPr>
        <p:txBody>
          <a:bodyPr wrap="square" rtlCol="0">
            <a:spAutoFit/>
          </a:bodyPr>
          <a:lstStyle/>
          <a:p>
            <a:r>
              <a:rPr lang="bg-BG" sz="900" dirty="0">
                <a:solidFill>
                  <a:schemeClr val="bg1">
                    <a:lumMod val="50000"/>
                  </a:schemeClr>
                </a:solidFill>
              </a:rPr>
              <a:t>Данни от анализ на кохорта от 12 301 потребители на лекарства за астма, проследени от 1980 до 1987.</a:t>
            </a:r>
          </a:p>
          <a:p>
            <a:endParaRPr lang="bg-BG" sz="800" dirty="0">
              <a:solidFill>
                <a:schemeClr val="bg1">
                  <a:lumMod val="50000"/>
                </a:schemeClr>
              </a:solidFill>
            </a:endParaRPr>
          </a:p>
        </p:txBody>
      </p:sp>
      <p:sp>
        <p:nvSpPr>
          <p:cNvPr id="4" name="Rectangle 3">
            <a:extLst>
              <a:ext uri="{FF2B5EF4-FFF2-40B4-BE49-F238E27FC236}">
                <a16:creationId xmlns:a16="http://schemas.microsoft.com/office/drawing/2014/main" id="{12026325-8799-47C4-93BE-E7D5A35ABB82}"/>
              </a:ext>
            </a:extLst>
          </p:cNvPr>
          <p:cNvSpPr/>
          <p:nvPr/>
        </p:nvSpPr>
        <p:spPr>
          <a:xfrm>
            <a:off x="331364" y="6064525"/>
            <a:ext cx="10393343" cy="317138"/>
          </a:xfrm>
          <a:prstGeom prst="rect">
            <a:avLst/>
          </a:prstGeom>
        </p:spPr>
        <p:txBody>
          <a:bodyPr wrap="square">
            <a:spAutoFit/>
          </a:bodyPr>
          <a:lstStyle/>
          <a:p>
            <a:pPr>
              <a:lnSpc>
                <a:spcPct val="107000"/>
              </a:lnSpc>
              <a:spcAft>
                <a:spcPts val="800"/>
              </a:spcAft>
            </a:pPr>
            <a:r>
              <a:rPr lang="en-US"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1.</a:t>
            </a:r>
            <a:r>
              <a:rPr lang="bg-BG"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Данни от </a:t>
            </a:r>
            <a:r>
              <a:rPr lang="en-US"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post hoc </a:t>
            </a:r>
            <a:r>
              <a:rPr lang="bg-BG"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анализ на 2 двойно слепи изпитвания, сравняващи ефикасността и безопасността на </a:t>
            </a:r>
            <a:r>
              <a:rPr lang="en-US"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Symbicort TBH </a:t>
            </a:r>
            <a:r>
              <a:rPr lang="bg-BG"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160/4.5 </a:t>
            </a:r>
            <a:r>
              <a:rPr lang="bg-BG" sz="700" dirty="0" err="1">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μg</a:t>
            </a:r>
            <a:r>
              <a:rPr lang="bg-BG"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два пъти дневно + при нужда със сходни или по-високи поддържащи дози на ICS/LABA + SABA или </a:t>
            </a:r>
            <a:r>
              <a:rPr lang="bg-BG" sz="700" dirty="0" err="1">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formoterol</a:t>
            </a:r>
            <a:r>
              <a:rPr lang="bg-BG"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Анализът оценява </a:t>
            </a:r>
            <a:r>
              <a:rPr lang="bg-BG" sz="700" dirty="0" err="1">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екзацербациите</a:t>
            </a:r>
            <a:r>
              <a:rPr lang="bg-BG" sz="7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настъпващи в рамките на следващия ден, след епизод на висока употреба на облекчаваща терапия.</a:t>
            </a:r>
            <a:endParaRPr lang="bg-BG" sz="7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834156-D16B-429C-AA35-EF868891B8CE}"/>
              </a:ext>
            </a:extLst>
          </p:cNvPr>
          <p:cNvSpPr txBox="1"/>
          <p:nvPr/>
        </p:nvSpPr>
        <p:spPr>
          <a:xfrm>
            <a:off x="4052244" y="6335496"/>
            <a:ext cx="6906827" cy="630942"/>
          </a:xfrm>
          <a:prstGeom prst="rect">
            <a:avLst/>
          </a:prstGeom>
          <a:noFill/>
        </p:spPr>
        <p:txBody>
          <a:bodyPr wrap="square" rtlCol="0">
            <a:spAutoFit/>
          </a:bodyPr>
          <a:lstStyle/>
          <a:p>
            <a:r>
              <a:rPr lang="bg-BG" sz="700" dirty="0">
                <a:solidFill>
                  <a:schemeClr val="bg1">
                    <a:lumMod val="50000"/>
                  </a:schemeClr>
                </a:solidFill>
              </a:rPr>
              <a:t>2. Анализ на база данни от 30 569 пациенти на възраст 5-44 г., употребяващи </a:t>
            </a:r>
            <a:r>
              <a:rPr lang="bg-BG" sz="700" dirty="0" err="1">
                <a:solidFill>
                  <a:schemeClr val="bg1">
                    <a:lumMod val="50000"/>
                  </a:schemeClr>
                </a:solidFill>
              </a:rPr>
              <a:t>антиастматични</a:t>
            </a:r>
            <a:r>
              <a:rPr lang="bg-BG" sz="700" dirty="0">
                <a:solidFill>
                  <a:schemeClr val="bg1">
                    <a:lumMod val="50000"/>
                  </a:schemeClr>
                </a:solidFill>
              </a:rPr>
              <a:t> медикаменти през периода 1975-1991 год. Пациентите, починали в следствие на астма са били сравнени спрямо контроли от кохортата със сходни показатели. Резултатите са били коригирани за пол и  възраст; брой прескрипции на </a:t>
            </a:r>
            <a:r>
              <a:rPr lang="bg-BG" sz="700" dirty="0" err="1">
                <a:solidFill>
                  <a:schemeClr val="bg1">
                    <a:lumMod val="50000"/>
                  </a:schemeClr>
                </a:solidFill>
              </a:rPr>
              <a:t>теофилин</a:t>
            </a:r>
            <a:r>
              <a:rPr lang="bg-BG" sz="700" dirty="0">
                <a:solidFill>
                  <a:schemeClr val="bg1">
                    <a:lumMod val="50000"/>
                  </a:schemeClr>
                </a:solidFill>
              </a:rPr>
              <a:t>, β</a:t>
            </a:r>
            <a:r>
              <a:rPr lang="en-US" sz="700" dirty="0">
                <a:solidFill>
                  <a:schemeClr val="bg1">
                    <a:lumMod val="50000"/>
                  </a:schemeClr>
                </a:solidFill>
              </a:rPr>
              <a:t>-</a:t>
            </a:r>
            <a:r>
              <a:rPr lang="bg-BG" sz="700" dirty="0" err="1">
                <a:solidFill>
                  <a:schemeClr val="bg1">
                    <a:lumMod val="50000"/>
                  </a:schemeClr>
                </a:solidFill>
              </a:rPr>
              <a:t>адренергични</a:t>
            </a:r>
            <a:r>
              <a:rPr lang="bg-BG" sz="700" dirty="0">
                <a:solidFill>
                  <a:schemeClr val="bg1">
                    <a:lumMod val="50000"/>
                  </a:schemeClr>
                </a:solidFill>
              </a:rPr>
              <a:t> </a:t>
            </a:r>
            <a:r>
              <a:rPr lang="bg-BG" sz="700" dirty="0" err="1">
                <a:solidFill>
                  <a:schemeClr val="bg1">
                    <a:lumMod val="50000"/>
                  </a:schemeClr>
                </a:solidFill>
              </a:rPr>
              <a:t>агонисти</a:t>
            </a:r>
            <a:r>
              <a:rPr lang="bg-BG" sz="700" dirty="0">
                <a:solidFill>
                  <a:schemeClr val="bg1">
                    <a:lumMod val="50000"/>
                  </a:schemeClr>
                </a:solidFill>
              </a:rPr>
              <a:t>, ОКС в годината преди индексното събитие; брой на флакони β</a:t>
            </a:r>
            <a:r>
              <a:rPr lang="en-US" sz="700" dirty="0">
                <a:solidFill>
                  <a:schemeClr val="bg1">
                    <a:lumMod val="50000"/>
                  </a:schemeClr>
                </a:solidFill>
              </a:rPr>
              <a:t>-</a:t>
            </a:r>
            <a:r>
              <a:rPr lang="bg-BG" sz="700" dirty="0" err="1">
                <a:solidFill>
                  <a:schemeClr val="bg1">
                    <a:lumMod val="50000"/>
                  </a:schemeClr>
                </a:solidFill>
              </a:rPr>
              <a:t>адренергични</a:t>
            </a:r>
            <a:r>
              <a:rPr lang="bg-BG" sz="700" dirty="0">
                <a:solidFill>
                  <a:schemeClr val="bg1">
                    <a:lumMod val="50000"/>
                  </a:schemeClr>
                </a:solidFill>
              </a:rPr>
              <a:t> </a:t>
            </a:r>
            <a:r>
              <a:rPr lang="bg-BG" sz="700" dirty="0" err="1">
                <a:solidFill>
                  <a:schemeClr val="bg1">
                    <a:lumMod val="50000"/>
                  </a:schemeClr>
                </a:solidFill>
              </a:rPr>
              <a:t>агонисти</a:t>
            </a:r>
            <a:r>
              <a:rPr lang="bg-BG" sz="700" dirty="0">
                <a:solidFill>
                  <a:schemeClr val="bg1">
                    <a:lumMod val="50000"/>
                  </a:schemeClr>
                </a:solidFill>
              </a:rPr>
              <a:t> в годината преди индексното събитие; и брой на хоспитализации за астма през 2те години преди индексното събитие.</a:t>
            </a:r>
          </a:p>
          <a:p>
            <a:endParaRPr lang="bg-BG" sz="700" dirty="0">
              <a:solidFill>
                <a:schemeClr val="bg1">
                  <a:lumMod val="50000"/>
                </a:schemeClr>
              </a:solidFill>
            </a:endParaRPr>
          </a:p>
        </p:txBody>
      </p:sp>
      <p:pic>
        <p:nvPicPr>
          <p:cNvPr id="11" name="Picture 10">
            <a:extLst>
              <a:ext uri="{FF2B5EF4-FFF2-40B4-BE49-F238E27FC236}">
                <a16:creationId xmlns:a16="http://schemas.microsoft.com/office/drawing/2014/main" id="{2F264174-914E-417F-8C0C-76DCECFD3745}"/>
              </a:ext>
            </a:extLst>
          </p:cNvPr>
          <p:cNvPicPr>
            <a:picLocks noChangeAspect="1"/>
          </p:cNvPicPr>
          <p:nvPr/>
        </p:nvPicPr>
        <p:blipFill>
          <a:blip r:embed="rId4"/>
          <a:stretch>
            <a:fillRect/>
          </a:stretch>
        </p:blipFill>
        <p:spPr>
          <a:xfrm>
            <a:off x="11181037" y="0"/>
            <a:ext cx="1010963" cy="689118"/>
          </a:xfrm>
          <a:prstGeom prst="rect">
            <a:avLst/>
          </a:prstGeom>
        </p:spPr>
      </p:pic>
    </p:spTree>
    <p:extLst>
      <p:ext uri="{BB962C8B-B14F-4D97-AF65-F5344CB8AC3E}">
        <p14:creationId xmlns:p14="http://schemas.microsoft.com/office/powerpoint/2010/main" val="94438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738E-22CB-4F1C-BD25-B2EDB478F687}"/>
              </a:ext>
            </a:extLst>
          </p:cNvPr>
          <p:cNvSpPr>
            <a:spLocks noGrp="1"/>
          </p:cNvSpPr>
          <p:nvPr>
            <p:ph type="title"/>
          </p:nvPr>
        </p:nvSpPr>
        <p:spPr/>
        <p:txBody>
          <a:bodyPr/>
          <a:lstStyle/>
          <a:p>
            <a:r>
              <a:rPr lang="bg-BG" dirty="0">
                <a:solidFill>
                  <a:srgbClr val="000000"/>
                </a:solidFill>
              </a:rPr>
              <a:t>Апел за действие иницииран от експертите в </a:t>
            </a:r>
            <a:r>
              <a:rPr lang="en-US" dirty="0">
                <a:solidFill>
                  <a:srgbClr val="000000"/>
                </a:solidFill>
              </a:rPr>
              <a:t>GINA 2018</a:t>
            </a:r>
            <a:endParaRPr lang="bg-BG" dirty="0">
              <a:solidFill>
                <a:srgbClr val="000000"/>
              </a:solidFill>
            </a:endParaRPr>
          </a:p>
        </p:txBody>
      </p:sp>
      <p:pic>
        <p:nvPicPr>
          <p:cNvPr id="3" name="Picture 2">
            <a:extLst>
              <a:ext uri="{FF2B5EF4-FFF2-40B4-BE49-F238E27FC236}">
                <a16:creationId xmlns:a16="http://schemas.microsoft.com/office/drawing/2014/main" id="{032BAA30-99D6-4E0A-B8DA-B83A0B5A14BF}"/>
              </a:ext>
            </a:extLst>
          </p:cNvPr>
          <p:cNvPicPr>
            <a:picLocks noChangeAspect="1"/>
          </p:cNvPicPr>
          <p:nvPr/>
        </p:nvPicPr>
        <p:blipFill>
          <a:blip r:embed="rId2"/>
          <a:stretch>
            <a:fillRect/>
          </a:stretch>
        </p:blipFill>
        <p:spPr>
          <a:xfrm>
            <a:off x="8889477" y="2214277"/>
            <a:ext cx="2700294" cy="2225748"/>
          </a:xfrm>
          <a:prstGeom prst="rect">
            <a:avLst/>
          </a:prstGeom>
        </p:spPr>
      </p:pic>
      <p:sp>
        <p:nvSpPr>
          <p:cNvPr id="4" name="TextBox 3">
            <a:extLst>
              <a:ext uri="{FF2B5EF4-FFF2-40B4-BE49-F238E27FC236}">
                <a16:creationId xmlns:a16="http://schemas.microsoft.com/office/drawing/2014/main" id="{124A9C0B-D80F-4B22-9167-27829F8E1111}"/>
              </a:ext>
            </a:extLst>
          </p:cNvPr>
          <p:cNvSpPr txBox="1"/>
          <p:nvPr/>
        </p:nvSpPr>
        <p:spPr>
          <a:xfrm>
            <a:off x="408466" y="2346252"/>
            <a:ext cx="7126473" cy="1200329"/>
          </a:xfrm>
          <a:prstGeom prst="rect">
            <a:avLst/>
          </a:prstGeom>
          <a:noFill/>
        </p:spPr>
        <p:txBody>
          <a:bodyPr wrap="square" rtlCol="0">
            <a:spAutoFit/>
          </a:bodyPr>
          <a:lstStyle/>
          <a:p>
            <a:r>
              <a:rPr lang="bg-BG" dirty="0">
                <a:solidFill>
                  <a:srgbClr val="000000"/>
                </a:solidFill>
              </a:rPr>
              <a:t>Всички пациенти с астма използващи </a:t>
            </a:r>
            <a:r>
              <a:rPr lang="en-US" b="1" dirty="0">
                <a:solidFill>
                  <a:srgbClr val="000000"/>
                </a:solidFill>
              </a:rPr>
              <a:t>&gt;</a:t>
            </a:r>
            <a:r>
              <a:rPr lang="bg-BG" b="1" dirty="0">
                <a:solidFill>
                  <a:srgbClr val="000000"/>
                </a:solidFill>
              </a:rPr>
              <a:t> 2 инхалатора с облекчаващ </a:t>
            </a:r>
            <a:r>
              <a:rPr lang="bg-BG" b="1" dirty="0" err="1">
                <a:solidFill>
                  <a:srgbClr val="000000"/>
                </a:solidFill>
              </a:rPr>
              <a:t>бронходилатиращ</a:t>
            </a:r>
            <a:r>
              <a:rPr lang="bg-BG" b="1" dirty="0">
                <a:solidFill>
                  <a:srgbClr val="000000"/>
                </a:solidFill>
              </a:rPr>
              <a:t> медикамент за година</a:t>
            </a:r>
            <a:r>
              <a:rPr lang="en-US" b="1" dirty="0">
                <a:solidFill>
                  <a:srgbClr val="000000"/>
                </a:solidFill>
              </a:rPr>
              <a:t> </a:t>
            </a:r>
            <a:r>
              <a:rPr lang="bg-BG" b="1" dirty="0">
                <a:solidFill>
                  <a:srgbClr val="000000"/>
                </a:solidFill>
              </a:rPr>
              <a:t>ТРЯБВА</a:t>
            </a:r>
            <a:r>
              <a:rPr lang="bg-BG" dirty="0">
                <a:solidFill>
                  <a:srgbClr val="000000"/>
                </a:solidFill>
              </a:rPr>
              <a:t> да бъдат изпратени за преглед на терапевтичния план </a:t>
            </a:r>
            <a:r>
              <a:rPr lang="bg-BG" b="1" dirty="0">
                <a:solidFill>
                  <a:srgbClr val="000000"/>
                </a:solidFill>
              </a:rPr>
              <a:t>НЕЗАВИСИМО</a:t>
            </a:r>
            <a:r>
              <a:rPr lang="bg-BG" dirty="0">
                <a:solidFill>
                  <a:srgbClr val="000000"/>
                </a:solidFill>
              </a:rPr>
              <a:t> от тежестта на астмата.</a:t>
            </a:r>
          </a:p>
        </p:txBody>
      </p:sp>
      <p:sp>
        <p:nvSpPr>
          <p:cNvPr id="5" name="TextBox 4">
            <a:extLst>
              <a:ext uri="{FF2B5EF4-FFF2-40B4-BE49-F238E27FC236}">
                <a16:creationId xmlns:a16="http://schemas.microsoft.com/office/drawing/2014/main" id="{C1C88A85-F7AA-4B06-B809-DC3307B1907F}"/>
              </a:ext>
            </a:extLst>
          </p:cNvPr>
          <p:cNvSpPr txBox="1"/>
          <p:nvPr/>
        </p:nvSpPr>
        <p:spPr>
          <a:xfrm>
            <a:off x="217714" y="6374674"/>
            <a:ext cx="2899955" cy="230832"/>
          </a:xfrm>
          <a:prstGeom prst="rect">
            <a:avLst/>
          </a:prstGeom>
          <a:noFill/>
        </p:spPr>
        <p:txBody>
          <a:bodyPr wrap="square" rtlCol="0">
            <a:spAutoFit/>
          </a:bodyPr>
          <a:lstStyle/>
          <a:p>
            <a:pPr marL="12700">
              <a:lnSpc>
                <a:spcPct val="100000"/>
              </a:lnSpc>
              <a:spcBef>
                <a:spcPts val="130"/>
              </a:spcBef>
              <a:tabLst>
                <a:tab pos="503555" algn="l"/>
              </a:tabLst>
            </a:pPr>
            <a:r>
              <a:rPr lang="ru-RU" sz="900" spc="5" dirty="0">
                <a:cs typeface="Arial"/>
              </a:rPr>
              <a:t>https://ginasthma.org/ </a:t>
            </a:r>
            <a:r>
              <a:rPr lang="ru-RU" sz="900" spc="5" dirty="0" err="1">
                <a:cs typeface="Arial"/>
              </a:rPr>
              <a:t>последен</a:t>
            </a:r>
            <a:r>
              <a:rPr lang="ru-RU" sz="900" spc="5" dirty="0">
                <a:cs typeface="Arial"/>
              </a:rPr>
              <a:t> </a:t>
            </a:r>
            <a:r>
              <a:rPr lang="ru-RU" sz="900" spc="5" dirty="0" err="1">
                <a:cs typeface="Arial"/>
              </a:rPr>
              <a:t>достъп</a:t>
            </a:r>
            <a:r>
              <a:rPr lang="ru-RU" sz="900" spc="5" dirty="0">
                <a:cs typeface="Arial"/>
              </a:rPr>
              <a:t> 29.10.2018</a:t>
            </a:r>
          </a:p>
        </p:txBody>
      </p:sp>
      <p:sp>
        <p:nvSpPr>
          <p:cNvPr id="6" name="Rectangle 5">
            <a:extLst>
              <a:ext uri="{FF2B5EF4-FFF2-40B4-BE49-F238E27FC236}">
                <a16:creationId xmlns:a16="http://schemas.microsoft.com/office/drawing/2014/main" id="{929444D3-2263-437B-B9EF-A015CFFEC559}"/>
              </a:ext>
            </a:extLst>
          </p:cNvPr>
          <p:cNvSpPr/>
          <p:nvPr/>
        </p:nvSpPr>
        <p:spPr>
          <a:xfrm>
            <a:off x="255125" y="5999115"/>
            <a:ext cx="1412566" cy="369332"/>
          </a:xfrm>
          <a:prstGeom prst="rect">
            <a:avLst/>
          </a:prstGeom>
        </p:spPr>
        <p:txBody>
          <a:bodyPr wrap="none">
            <a:spAutoFit/>
          </a:bodyPr>
          <a:lstStyle/>
          <a:p>
            <a:pPr lvl="0"/>
            <a:r>
              <a:rPr lang="en-US" dirty="0">
                <a:solidFill>
                  <a:srgbClr val="5C5C5C"/>
                </a:solidFill>
              </a:rPr>
              <a:t>*</a:t>
            </a:r>
            <a:r>
              <a:rPr lang="en-US" sz="1100" dirty="0">
                <a:solidFill>
                  <a:srgbClr val="5C5C5C"/>
                </a:solidFill>
              </a:rPr>
              <a:t>SABA, salbutamol</a:t>
            </a:r>
            <a:endParaRPr lang="bg-BG" sz="1100" dirty="0">
              <a:solidFill>
                <a:srgbClr val="5C5C5C"/>
              </a:solidFill>
            </a:endParaRPr>
          </a:p>
        </p:txBody>
      </p:sp>
    </p:spTree>
    <p:extLst>
      <p:ext uri="{BB962C8B-B14F-4D97-AF65-F5344CB8AC3E}">
        <p14:creationId xmlns:p14="http://schemas.microsoft.com/office/powerpoint/2010/main" val="1593901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1959-3779-4418-A3D9-60CBB66528EE}"/>
              </a:ext>
            </a:extLst>
          </p:cNvPr>
          <p:cNvSpPr>
            <a:spLocks noGrp="1"/>
          </p:cNvSpPr>
          <p:nvPr>
            <p:ph type="title"/>
          </p:nvPr>
        </p:nvSpPr>
        <p:spPr/>
        <p:txBody>
          <a:bodyPr/>
          <a:lstStyle/>
          <a:p>
            <a:r>
              <a:rPr lang="bg-BG" dirty="0">
                <a:solidFill>
                  <a:srgbClr val="000000"/>
                </a:solidFill>
              </a:rPr>
              <a:t>Астмата НЕ е в контрол </a:t>
            </a:r>
          </a:p>
        </p:txBody>
      </p:sp>
      <p:pic>
        <p:nvPicPr>
          <p:cNvPr id="3" name="Picture 2">
            <a:extLst>
              <a:ext uri="{FF2B5EF4-FFF2-40B4-BE49-F238E27FC236}">
                <a16:creationId xmlns:a16="http://schemas.microsoft.com/office/drawing/2014/main" id="{C2358C1C-EA83-4A87-B7DB-58FC07BBA920}"/>
              </a:ext>
            </a:extLst>
          </p:cNvPr>
          <p:cNvPicPr>
            <a:picLocks noChangeAspect="1"/>
          </p:cNvPicPr>
          <p:nvPr/>
        </p:nvPicPr>
        <p:blipFill>
          <a:blip r:embed="rId2"/>
          <a:stretch>
            <a:fillRect/>
          </a:stretch>
        </p:blipFill>
        <p:spPr>
          <a:xfrm>
            <a:off x="10724707" y="1"/>
            <a:ext cx="1467293" cy="1134140"/>
          </a:xfrm>
          <a:prstGeom prst="rect">
            <a:avLst/>
          </a:prstGeom>
        </p:spPr>
      </p:pic>
      <p:sp>
        <p:nvSpPr>
          <p:cNvPr id="4" name="TextBox 3">
            <a:extLst>
              <a:ext uri="{FF2B5EF4-FFF2-40B4-BE49-F238E27FC236}">
                <a16:creationId xmlns:a16="http://schemas.microsoft.com/office/drawing/2014/main" id="{22FF43A1-8D27-4234-A127-748F8B1D62A7}"/>
              </a:ext>
            </a:extLst>
          </p:cNvPr>
          <p:cNvSpPr txBox="1"/>
          <p:nvPr/>
        </p:nvSpPr>
        <p:spPr>
          <a:xfrm>
            <a:off x="453655" y="2105246"/>
            <a:ext cx="10653824" cy="1477328"/>
          </a:xfrm>
          <a:prstGeom prst="rect">
            <a:avLst/>
          </a:prstGeom>
          <a:noFill/>
        </p:spPr>
        <p:txBody>
          <a:bodyPr wrap="square" rtlCol="0">
            <a:spAutoFit/>
          </a:bodyPr>
          <a:lstStyle/>
          <a:p>
            <a:pPr marL="285750" indent="-285750">
              <a:buFont typeface="Arial" panose="020B0604020202020204" pitchFamily="34" charset="0"/>
              <a:buChar char="•"/>
            </a:pPr>
            <a:r>
              <a:rPr lang="bg-BG" dirty="0">
                <a:solidFill>
                  <a:srgbClr val="000000"/>
                </a:solidFill>
              </a:rPr>
              <a:t>Използвате инхалатор за облекчаване на симптомите </a:t>
            </a:r>
            <a:r>
              <a:rPr lang="bg-BG" b="1" dirty="0">
                <a:solidFill>
                  <a:srgbClr val="000000"/>
                </a:solidFill>
              </a:rPr>
              <a:t>повече от 2 дни в седмицата</a:t>
            </a:r>
          </a:p>
          <a:p>
            <a:pPr marL="285750" indent="-285750">
              <a:buFont typeface="Arial" panose="020B0604020202020204" pitchFamily="34" charset="0"/>
              <a:buChar char="•"/>
            </a:pPr>
            <a:endParaRPr lang="bg-BG" b="1" dirty="0">
              <a:solidFill>
                <a:srgbClr val="000000"/>
              </a:solidFill>
            </a:endParaRPr>
          </a:p>
          <a:p>
            <a:pPr marL="285750" indent="-285750">
              <a:buFont typeface="Arial" panose="020B0604020202020204" pitchFamily="34" charset="0"/>
              <a:buChar char="•"/>
            </a:pPr>
            <a:r>
              <a:rPr lang="bg-BG" b="1" dirty="0">
                <a:solidFill>
                  <a:srgbClr val="000000"/>
                </a:solidFill>
              </a:rPr>
              <a:t>Използвате 2 и повече такива</a:t>
            </a:r>
            <a:r>
              <a:rPr lang="en-US" b="1" dirty="0">
                <a:solidFill>
                  <a:srgbClr val="000000"/>
                </a:solidFill>
              </a:rPr>
              <a:t> </a:t>
            </a:r>
            <a:r>
              <a:rPr lang="bg-BG" b="1" dirty="0">
                <a:solidFill>
                  <a:srgbClr val="000000"/>
                </a:solidFill>
              </a:rPr>
              <a:t>инхалатора на година</a:t>
            </a:r>
          </a:p>
          <a:p>
            <a:pPr marL="285750" indent="-285750">
              <a:buFont typeface="Arial" panose="020B0604020202020204" pitchFamily="34" charset="0"/>
              <a:buChar char="•"/>
            </a:pPr>
            <a:endParaRPr lang="bg-BG" b="1" dirty="0">
              <a:solidFill>
                <a:srgbClr val="000000"/>
              </a:solidFill>
            </a:endParaRPr>
          </a:p>
          <a:p>
            <a:pPr marL="285750" indent="-285750">
              <a:buFont typeface="Arial" panose="020B0604020202020204" pitchFamily="34" charset="0"/>
              <a:buChar char="•"/>
            </a:pPr>
            <a:r>
              <a:rPr lang="bg-BG" b="1" dirty="0">
                <a:solidFill>
                  <a:srgbClr val="000000"/>
                </a:solidFill>
              </a:rPr>
              <a:t>Събуждате се през нощта поради астма симптоми</a:t>
            </a:r>
          </a:p>
        </p:txBody>
      </p:sp>
      <p:sp>
        <p:nvSpPr>
          <p:cNvPr id="5" name="TextBox 4">
            <a:extLst>
              <a:ext uri="{FF2B5EF4-FFF2-40B4-BE49-F238E27FC236}">
                <a16:creationId xmlns:a16="http://schemas.microsoft.com/office/drawing/2014/main" id="{FD8D70F2-9583-406C-9793-45628F099D1B}"/>
              </a:ext>
            </a:extLst>
          </p:cNvPr>
          <p:cNvSpPr txBox="1"/>
          <p:nvPr/>
        </p:nvSpPr>
        <p:spPr>
          <a:xfrm>
            <a:off x="187415" y="6540769"/>
            <a:ext cx="2986054" cy="230832"/>
          </a:xfrm>
          <a:prstGeom prst="rect">
            <a:avLst/>
          </a:prstGeom>
          <a:noFill/>
        </p:spPr>
        <p:txBody>
          <a:bodyPr wrap="square" rtlCol="0">
            <a:spAutoFit/>
          </a:bodyPr>
          <a:lstStyle/>
          <a:p>
            <a:pPr marL="12700">
              <a:lnSpc>
                <a:spcPct val="100000"/>
              </a:lnSpc>
              <a:spcBef>
                <a:spcPts val="130"/>
              </a:spcBef>
              <a:tabLst>
                <a:tab pos="503555" algn="l"/>
              </a:tabLst>
            </a:pPr>
            <a:r>
              <a:rPr lang="ru-RU" sz="900" spc="5" dirty="0">
                <a:cs typeface="Arial"/>
              </a:rPr>
              <a:t>https://ginasthma.org/ </a:t>
            </a:r>
            <a:r>
              <a:rPr lang="ru-RU" sz="900" spc="5" dirty="0" err="1">
                <a:cs typeface="Arial"/>
              </a:rPr>
              <a:t>последен</a:t>
            </a:r>
            <a:r>
              <a:rPr lang="ru-RU" sz="900" spc="5" dirty="0">
                <a:cs typeface="Arial"/>
              </a:rPr>
              <a:t> </a:t>
            </a:r>
            <a:r>
              <a:rPr lang="ru-RU" sz="900" spc="5" dirty="0" err="1">
                <a:cs typeface="Arial"/>
              </a:rPr>
              <a:t>достъп</a:t>
            </a:r>
            <a:r>
              <a:rPr lang="ru-RU" sz="900" spc="5" dirty="0">
                <a:cs typeface="Arial"/>
              </a:rPr>
              <a:t> 29.10.2018</a:t>
            </a:r>
          </a:p>
        </p:txBody>
      </p:sp>
    </p:spTree>
    <p:extLst>
      <p:ext uri="{BB962C8B-B14F-4D97-AF65-F5344CB8AC3E}">
        <p14:creationId xmlns:p14="http://schemas.microsoft.com/office/powerpoint/2010/main" val="34299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55D12-0FF6-4510-98FB-75799561C224}"/>
              </a:ext>
            </a:extLst>
          </p:cNvPr>
          <p:cNvPicPr>
            <a:picLocks noChangeAspect="1"/>
          </p:cNvPicPr>
          <p:nvPr/>
        </p:nvPicPr>
        <p:blipFill>
          <a:blip r:embed="rId2"/>
          <a:stretch>
            <a:fillRect/>
          </a:stretch>
        </p:blipFill>
        <p:spPr>
          <a:xfrm>
            <a:off x="0" y="2495550"/>
            <a:ext cx="4019550" cy="1866900"/>
          </a:xfrm>
          <a:prstGeom prst="rect">
            <a:avLst/>
          </a:prstGeom>
        </p:spPr>
      </p:pic>
      <p:pic>
        <p:nvPicPr>
          <p:cNvPr id="4" name="Picture 3">
            <a:extLst>
              <a:ext uri="{FF2B5EF4-FFF2-40B4-BE49-F238E27FC236}">
                <a16:creationId xmlns:a16="http://schemas.microsoft.com/office/drawing/2014/main" id="{C02645DC-54F6-4FEB-984B-BEB99C2E9CF2}"/>
              </a:ext>
            </a:extLst>
          </p:cNvPr>
          <p:cNvPicPr>
            <a:picLocks noChangeAspect="1"/>
          </p:cNvPicPr>
          <p:nvPr/>
        </p:nvPicPr>
        <p:blipFill>
          <a:blip r:embed="rId3"/>
          <a:stretch>
            <a:fillRect/>
          </a:stretch>
        </p:blipFill>
        <p:spPr>
          <a:xfrm>
            <a:off x="8781611" y="6122603"/>
            <a:ext cx="2962275" cy="648998"/>
          </a:xfrm>
          <a:prstGeom prst="rect">
            <a:avLst/>
          </a:prstGeom>
        </p:spPr>
      </p:pic>
      <p:sp>
        <p:nvSpPr>
          <p:cNvPr id="5" name="TextBox 4">
            <a:extLst>
              <a:ext uri="{FF2B5EF4-FFF2-40B4-BE49-F238E27FC236}">
                <a16:creationId xmlns:a16="http://schemas.microsoft.com/office/drawing/2014/main" id="{53881B82-3D5A-40BD-ABA6-2432E2CCB51B}"/>
              </a:ext>
            </a:extLst>
          </p:cNvPr>
          <p:cNvSpPr txBox="1"/>
          <p:nvPr/>
        </p:nvSpPr>
        <p:spPr>
          <a:xfrm>
            <a:off x="4631961" y="2238019"/>
            <a:ext cx="6844145" cy="3139321"/>
          </a:xfrm>
          <a:prstGeom prst="rect">
            <a:avLst/>
          </a:prstGeom>
          <a:noFill/>
        </p:spPr>
        <p:txBody>
          <a:bodyPr wrap="square" rtlCol="0">
            <a:spAutoFit/>
          </a:bodyPr>
          <a:lstStyle/>
          <a:p>
            <a:pPr marL="285750" indent="-285750">
              <a:buFont typeface="Arial" panose="020B0604020202020204" pitchFamily="34" charset="0"/>
              <a:buChar char="•"/>
            </a:pPr>
            <a:r>
              <a:rPr lang="bg-BG" dirty="0"/>
              <a:t>Астмата остава </a:t>
            </a:r>
            <a:r>
              <a:rPr lang="bg-BG" b="1" dirty="0"/>
              <a:t>световен здравен проблем</a:t>
            </a:r>
          </a:p>
          <a:p>
            <a:pPr marL="285750" indent="-285750">
              <a:buFont typeface="Arial" panose="020B0604020202020204" pitchFamily="34" charset="0"/>
              <a:buChar char="•"/>
            </a:pPr>
            <a:r>
              <a:rPr lang="bg-BG" b="1" dirty="0"/>
              <a:t>339 млн. </a:t>
            </a:r>
            <a:r>
              <a:rPr lang="bg-BG" dirty="0"/>
              <a:t>са пациентите с астма в света по данни за 2018</a:t>
            </a:r>
            <a:r>
              <a:rPr lang="en-US" dirty="0"/>
              <a:t> </a:t>
            </a:r>
            <a:r>
              <a:rPr lang="bg-BG" dirty="0"/>
              <a:t>г.</a:t>
            </a:r>
          </a:p>
          <a:p>
            <a:pPr marL="285750" indent="-285750">
              <a:buFont typeface="Arial" panose="020B0604020202020204" pitchFamily="34" charset="0"/>
              <a:buChar char="•"/>
            </a:pPr>
            <a:r>
              <a:rPr lang="bg-BG" dirty="0"/>
              <a:t>Приблизително </a:t>
            </a:r>
            <a:r>
              <a:rPr lang="bg-BG" b="1" dirty="0"/>
              <a:t>1000</a:t>
            </a:r>
            <a:r>
              <a:rPr lang="bg-BG" dirty="0"/>
              <a:t> болни с астма загиват всеки ден</a:t>
            </a:r>
          </a:p>
          <a:p>
            <a:pPr marL="285750" indent="-285750">
              <a:buFont typeface="Arial" panose="020B0604020202020204" pitchFamily="34" charset="0"/>
              <a:buChar char="•"/>
            </a:pPr>
            <a:r>
              <a:rPr lang="bg-BG" b="1" dirty="0"/>
              <a:t>Смъртните случаи поради астма са сериозен проблем </a:t>
            </a:r>
            <a:r>
              <a:rPr lang="bg-BG" dirty="0"/>
              <a:t>като повечето от тях са </a:t>
            </a:r>
            <a:r>
              <a:rPr lang="bg-BG" b="1" dirty="0"/>
              <a:t>предотвратими</a:t>
            </a:r>
            <a:r>
              <a:rPr lang="bg-BG" dirty="0"/>
              <a:t>.</a:t>
            </a:r>
          </a:p>
          <a:p>
            <a:pPr marL="285750" indent="-285750">
              <a:buFont typeface="Arial" panose="020B0604020202020204" pitchFamily="34" charset="0"/>
              <a:buChar char="•"/>
            </a:pPr>
            <a:r>
              <a:rPr lang="bg-BG" dirty="0"/>
              <a:t>Предотвратимите случаи на смърт поради астма са в резултат:</a:t>
            </a:r>
          </a:p>
          <a:p>
            <a:pPr marL="285750" indent="-285750">
              <a:buFontTx/>
              <a:buChar char="-"/>
            </a:pPr>
            <a:r>
              <a:rPr lang="bg-BG" b="1" dirty="0"/>
              <a:t>неподходящ подход </a:t>
            </a:r>
            <a:r>
              <a:rPr lang="bg-BG" dirty="0"/>
              <a:t>в лечение на заболяването</a:t>
            </a:r>
          </a:p>
          <a:p>
            <a:pPr marL="285750" indent="-285750">
              <a:buFontTx/>
              <a:buChar char="-"/>
            </a:pPr>
            <a:r>
              <a:rPr lang="bg-BG" b="1" dirty="0"/>
              <a:t>прекомерна употреба на облекчаващ </a:t>
            </a:r>
            <a:r>
              <a:rPr lang="bg-BG" b="1" dirty="0" err="1"/>
              <a:t>бронходилатиращ</a:t>
            </a:r>
            <a:r>
              <a:rPr lang="bg-BG" b="1" dirty="0"/>
              <a:t> медикамент </a:t>
            </a:r>
            <a:r>
              <a:rPr lang="bg-BG" dirty="0"/>
              <a:t>вместо поддържащото противовъзпалително лечение</a:t>
            </a:r>
          </a:p>
        </p:txBody>
      </p:sp>
      <p:sp>
        <p:nvSpPr>
          <p:cNvPr id="6" name="Rectangle: Rounded Corners 5">
            <a:extLst>
              <a:ext uri="{FF2B5EF4-FFF2-40B4-BE49-F238E27FC236}">
                <a16:creationId xmlns:a16="http://schemas.microsoft.com/office/drawing/2014/main" id="{9E85C297-E938-469D-906E-EF87BB918EF6}"/>
              </a:ext>
            </a:extLst>
          </p:cNvPr>
          <p:cNvSpPr/>
          <p:nvPr/>
        </p:nvSpPr>
        <p:spPr>
          <a:xfrm>
            <a:off x="4364182" y="2194560"/>
            <a:ext cx="7379704" cy="3137610"/>
          </a:xfrm>
          <a:prstGeom prst="roundRect">
            <a:avLst/>
          </a:prstGeom>
          <a:noFill/>
          <a:ln w="38100">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pic>
        <p:nvPicPr>
          <p:cNvPr id="7" name="Picture 6">
            <a:extLst>
              <a:ext uri="{FF2B5EF4-FFF2-40B4-BE49-F238E27FC236}">
                <a16:creationId xmlns:a16="http://schemas.microsoft.com/office/drawing/2014/main" id="{8D04BCDB-7D58-4AE4-ADE9-33A15BD59DB2}"/>
              </a:ext>
            </a:extLst>
          </p:cNvPr>
          <p:cNvPicPr>
            <a:picLocks noChangeAspect="1"/>
          </p:cNvPicPr>
          <p:nvPr/>
        </p:nvPicPr>
        <p:blipFill>
          <a:blip r:embed="rId4"/>
          <a:stretch>
            <a:fillRect/>
          </a:stretch>
        </p:blipFill>
        <p:spPr>
          <a:xfrm>
            <a:off x="11181037" y="0"/>
            <a:ext cx="1010963" cy="689118"/>
          </a:xfrm>
          <a:prstGeom prst="rect">
            <a:avLst/>
          </a:prstGeom>
        </p:spPr>
      </p:pic>
    </p:spTree>
    <p:extLst>
      <p:ext uri="{BB962C8B-B14F-4D97-AF65-F5344CB8AC3E}">
        <p14:creationId xmlns:p14="http://schemas.microsoft.com/office/powerpoint/2010/main" val="2017589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316432" y="1367718"/>
            <a:ext cx="11282801" cy="4330498"/>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FD8D70F2-9583-406C-9793-45628F099D1B}"/>
              </a:ext>
            </a:extLst>
          </p:cNvPr>
          <p:cNvSpPr txBox="1"/>
          <p:nvPr/>
        </p:nvSpPr>
        <p:spPr>
          <a:xfrm>
            <a:off x="316432" y="6540769"/>
            <a:ext cx="3495505" cy="230832"/>
          </a:xfrm>
          <a:prstGeom prst="rect">
            <a:avLst/>
          </a:prstGeom>
          <a:noFill/>
        </p:spPr>
        <p:txBody>
          <a:bodyPr wrap="square" rtlCol="0">
            <a:spAutoFit/>
          </a:bodyPr>
          <a:lstStyle/>
          <a:p>
            <a:pPr marL="12700">
              <a:lnSpc>
                <a:spcPct val="100000"/>
              </a:lnSpc>
              <a:spcBef>
                <a:spcPts val="130"/>
              </a:spcBef>
              <a:tabLst>
                <a:tab pos="503555" algn="l"/>
              </a:tabLst>
            </a:pPr>
            <a:r>
              <a:rPr lang="en-US" sz="900" spc="5" dirty="0" err="1">
                <a:cs typeface="Arial"/>
              </a:rPr>
              <a:t>Haatela</a:t>
            </a:r>
            <a:r>
              <a:rPr lang="en-US" sz="900" spc="5" dirty="0">
                <a:cs typeface="Arial"/>
              </a:rPr>
              <a:t> et al= J Allergy </a:t>
            </a:r>
            <a:r>
              <a:rPr lang="en-US" sz="900" spc="5" dirty="0" err="1">
                <a:cs typeface="Arial"/>
              </a:rPr>
              <a:t>Clin</a:t>
            </a:r>
            <a:r>
              <a:rPr lang="en-US" sz="900" spc="5" dirty="0">
                <a:cs typeface="Arial"/>
              </a:rPr>
              <a:t> </a:t>
            </a:r>
            <a:r>
              <a:rPr lang="en-US" sz="900" spc="5" dirty="0" err="1">
                <a:cs typeface="Arial"/>
              </a:rPr>
              <a:t>Immunol</a:t>
            </a:r>
            <a:r>
              <a:rPr lang="en-US" sz="900" spc="5" dirty="0">
                <a:cs typeface="Arial"/>
              </a:rPr>
              <a:t> 2017;139:408-14</a:t>
            </a:r>
            <a:endParaRPr lang="ru-RU" sz="900" spc="5" dirty="0">
              <a:cs typeface="Arial"/>
            </a:endParaRPr>
          </a:p>
        </p:txBody>
      </p:sp>
      <p:sp>
        <p:nvSpPr>
          <p:cNvPr id="4" name="Title 1">
            <a:extLst>
              <a:ext uri="{FF2B5EF4-FFF2-40B4-BE49-F238E27FC236}">
                <a16:creationId xmlns:a16="http://schemas.microsoft.com/office/drawing/2014/main" id="{6A87A450-9867-4BEF-83AE-A9B8956860E4}"/>
              </a:ext>
            </a:extLst>
          </p:cNvPr>
          <p:cNvSpPr txBox="1">
            <a:spLocks/>
          </p:cNvSpPr>
          <p:nvPr/>
        </p:nvSpPr>
        <p:spPr>
          <a:xfrm>
            <a:off x="564786" y="86399"/>
            <a:ext cx="10396725" cy="899985"/>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bg-BG" sz="2800" b="1" i="0" u="none" strike="noStrike" kern="1200" cap="none" spc="0" normalizeH="0" baseline="0" noProof="0" dirty="0">
                <a:ln>
                  <a:noFill/>
                </a:ln>
                <a:solidFill>
                  <a:srgbClr val="000000"/>
                </a:solidFill>
                <a:effectLst/>
                <a:uLnTx/>
                <a:uFillTx/>
                <a:latin typeface="Arial (Headings)"/>
                <a:ea typeface="+mj-ea"/>
                <a:cs typeface="+mj-cs"/>
              </a:rPr>
              <a:t>Средна годишна цена</a:t>
            </a:r>
            <a:r>
              <a:rPr kumimoji="0" lang="bg-BG" sz="2800" b="1" i="0" u="none" strike="noStrike" kern="1200" cap="none" spc="0" normalizeH="0" noProof="0" dirty="0">
                <a:ln>
                  <a:noFill/>
                </a:ln>
                <a:solidFill>
                  <a:srgbClr val="000000"/>
                </a:solidFill>
                <a:effectLst/>
                <a:uLnTx/>
                <a:uFillTx/>
                <a:latin typeface="Arial (Headings)"/>
                <a:ea typeface="+mj-ea"/>
                <a:cs typeface="+mj-cs"/>
              </a:rPr>
              <a:t> на пациент</a:t>
            </a:r>
            <a:r>
              <a:rPr kumimoji="0" lang="en-US" sz="2800" b="1" i="0" u="none" strike="noStrike" kern="1200" cap="none" spc="0" normalizeH="0" noProof="0" dirty="0">
                <a:ln>
                  <a:noFill/>
                </a:ln>
                <a:solidFill>
                  <a:srgbClr val="000000"/>
                </a:solidFill>
                <a:effectLst/>
                <a:uLnTx/>
                <a:uFillTx/>
                <a:latin typeface="Arial (Headings)"/>
                <a:ea typeface="+mj-ea"/>
                <a:cs typeface="+mj-cs"/>
              </a:rPr>
              <a:t> </a:t>
            </a:r>
            <a:r>
              <a:rPr lang="bg-BG" sz="2800" b="1" noProof="0" dirty="0">
                <a:solidFill>
                  <a:srgbClr val="000000"/>
                </a:solidFill>
                <a:latin typeface="Arial (Headings)"/>
                <a:ea typeface="+mj-ea"/>
                <a:cs typeface="+mj-cs"/>
              </a:rPr>
              <a:t>с астма</a:t>
            </a:r>
            <a:r>
              <a:rPr kumimoji="0" lang="bg-BG" sz="2800" b="1" i="0" u="none" strike="noStrike" kern="1200" cap="none" spc="0" normalizeH="0" noProof="0" dirty="0">
                <a:ln>
                  <a:noFill/>
                </a:ln>
                <a:solidFill>
                  <a:srgbClr val="000000"/>
                </a:solidFill>
                <a:effectLst/>
                <a:uLnTx/>
                <a:uFillTx/>
                <a:latin typeface="Arial (Headings)"/>
                <a:ea typeface="+mj-ea"/>
                <a:cs typeface="+mj-cs"/>
              </a:rPr>
              <a:t> във Финландия (1987-2013 г.)</a:t>
            </a:r>
            <a:endParaRPr kumimoji="0" lang="bg-BG" sz="2800" b="1" i="0" u="none" strike="noStrike" kern="1200" cap="none" spc="0" normalizeH="0" baseline="0" noProof="0" dirty="0">
              <a:ln>
                <a:noFill/>
              </a:ln>
              <a:solidFill>
                <a:srgbClr val="000000"/>
              </a:solidFill>
              <a:effectLst/>
              <a:uLnTx/>
              <a:uFillTx/>
              <a:latin typeface="Arial (Headings)"/>
              <a:ea typeface="+mj-ea"/>
              <a:cs typeface="+mj-cs"/>
            </a:endParaRPr>
          </a:p>
        </p:txBody>
      </p:sp>
      <p:pic>
        <p:nvPicPr>
          <p:cNvPr id="5" name="Picture 4">
            <a:extLst>
              <a:ext uri="{FF2B5EF4-FFF2-40B4-BE49-F238E27FC236}">
                <a16:creationId xmlns:a16="http://schemas.microsoft.com/office/drawing/2014/main" id="{F217D911-FB7F-4216-8693-CA9881CA8B3D}"/>
              </a:ext>
            </a:extLst>
          </p:cNvPr>
          <p:cNvPicPr>
            <a:picLocks noChangeAspect="1"/>
          </p:cNvPicPr>
          <p:nvPr/>
        </p:nvPicPr>
        <p:blipFill>
          <a:blip r:embed="rId3"/>
          <a:stretch>
            <a:fillRect/>
          </a:stretch>
        </p:blipFill>
        <p:spPr>
          <a:xfrm>
            <a:off x="11181037" y="0"/>
            <a:ext cx="1010963" cy="6891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D70F2-9583-406C-9793-45628F099D1B}"/>
              </a:ext>
            </a:extLst>
          </p:cNvPr>
          <p:cNvSpPr txBox="1"/>
          <p:nvPr/>
        </p:nvSpPr>
        <p:spPr>
          <a:xfrm>
            <a:off x="162095" y="6604916"/>
            <a:ext cx="3495505" cy="230832"/>
          </a:xfrm>
          <a:prstGeom prst="rect">
            <a:avLst/>
          </a:prstGeom>
          <a:noFill/>
        </p:spPr>
        <p:txBody>
          <a:bodyPr wrap="square" rtlCol="0">
            <a:spAutoFit/>
          </a:bodyPr>
          <a:lstStyle/>
          <a:p>
            <a:pPr marL="12700">
              <a:lnSpc>
                <a:spcPct val="100000"/>
              </a:lnSpc>
              <a:spcBef>
                <a:spcPts val="130"/>
              </a:spcBef>
              <a:tabLst>
                <a:tab pos="503555" algn="l"/>
              </a:tabLst>
            </a:pPr>
            <a:r>
              <a:rPr lang="en-US" sz="900" spc="5" dirty="0" err="1">
                <a:cs typeface="Arial"/>
              </a:rPr>
              <a:t>Haatela</a:t>
            </a:r>
            <a:r>
              <a:rPr lang="en-US" sz="900" spc="5" dirty="0">
                <a:cs typeface="Arial"/>
              </a:rPr>
              <a:t> et al= J Allergy </a:t>
            </a:r>
            <a:r>
              <a:rPr lang="en-US" sz="900" spc="5" dirty="0" err="1">
                <a:cs typeface="Arial"/>
              </a:rPr>
              <a:t>Clin</a:t>
            </a:r>
            <a:r>
              <a:rPr lang="en-US" sz="900" spc="5" dirty="0">
                <a:cs typeface="Arial"/>
              </a:rPr>
              <a:t> </a:t>
            </a:r>
            <a:r>
              <a:rPr lang="en-US" sz="900" spc="5" dirty="0" err="1">
                <a:cs typeface="Arial"/>
              </a:rPr>
              <a:t>Immunol</a:t>
            </a:r>
            <a:r>
              <a:rPr lang="en-US" sz="900" spc="5" dirty="0">
                <a:cs typeface="Arial"/>
              </a:rPr>
              <a:t> 2017;139:408-14</a:t>
            </a:r>
            <a:endParaRPr lang="ru-RU" sz="900" spc="5" dirty="0">
              <a:cs typeface="Arial"/>
            </a:endParaRPr>
          </a:p>
        </p:txBody>
      </p:sp>
      <p:sp>
        <p:nvSpPr>
          <p:cNvPr id="4" name="Title 1">
            <a:extLst>
              <a:ext uri="{FF2B5EF4-FFF2-40B4-BE49-F238E27FC236}">
                <a16:creationId xmlns:a16="http://schemas.microsoft.com/office/drawing/2014/main" id="{6A87A450-9867-4BEF-83AE-A9B8956860E4}"/>
              </a:ext>
            </a:extLst>
          </p:cNvPr>
          <p:cNvSpPr txBox="1">
            <a:spLocks/>
          </p:cNvSpPr>
          <p:nvPr/>
        </p:nvSpPr>
        <p:spPr>
          <a:xfrm>
            <a:off x="564786" y="86399"/>
            <a:ext cx="11627213" cy="899985"/>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bg-BG" sz="2800" b="1" i="0" u="none" strike="noStrike" kern="1200" cap="none" spc="0" normalizeH="0" baseline="0" noProof="0" dirty="0">
                <a:ln>
                  <a:noFill/>
                </a:ln>
                <a:solidFill>
                  <a:srgbClr val="000000"/>
                </a:solidFill>
                <a:effectLst/>
                <a:uLnTx/>
                <a:uFillTx/>
                <a:latin typeface="Arial (Headings)"/>
                <a:ea typeface="+mj-ea"/>
                <a:cs typeface="+mj-cs"/>
              </a:rPr>
              <a:t>Цена</a:t>
            </a:r>
            <a:r>
              <a:rPr kumimoji="0" lang="bg-BG" sz="2800" b="1" i="0" u="none" strike="noStrike" kern="1200" cap="none" spc="0" normalizeH="0" noProof="0" dirty="0">
                <a:ln>
                  <a:noFill/>
                </a:ln>
                <a:solidFill>
                  <a:srgbClr val="000000"/>
                </a:solidFill>
                <a:effectLst/>
                <a:uLnTx/>
                <a:uFillTx/>
                <a:latin typeface="Arial (Headings)"/>
                <a:ea typeface="+mj-ea"/>
                <a:cs typeface="+mj-cs"/>
              </a:rPr>
              <a:t> на на астма във Финландия (1987-2013 г.)</a:t>
            </a:r>
            <a:endParaRPr kumimoji="0" lang="bg-BG" sz="2800" b="1" i="0" u="none" strike="noStrike" kern="1200" cap="none" spc="0" normalizeH="0" baseline="0" noProof="0" dirty="0">
              <a:ln>
                <a:noFill/>
              </a:ln>
              <a:solidFill>
                <a:srgbClr val="000000"/>
              </a:solidFill>
              <a:effectLst/>
              <a:uLnTx/>
              <a:uFillTx/>
              <a:latin typeface="Arial (Headings)"/>
              <a:ea typeface="+mj-ea"/>
              <a:cs typeface="+mj-cs"/>
            </a:endParaRPr>
          </a:p>
        </p:txBody>
      </p:sp>
      <p:pic>
        <p:nvPicPr>
          <p:cNvPr id="87042" name="Picture 2"/>
          <p:cNvPicPr>
            <a:picLocks noChangeAspect="1" noChangeArrowheads="1"/>
          </p:cNvPicPr>
          <p:nvPr/>
        </p:nvPicPr>
        <p:blipFill>
          <a:blip r:embed="rId2"/>
          <a:srcRect/>
          <a:stretch>
            <a:fillRect/>
          </a:stretch>
        </p:blipFill>
        <p:spPr bwMode="auto">
          <a:xfrm>
            <a:off x="438701" y="1103788"/>
            <a:ext cx="9532613" cy="5501128"/>
          </a:xfrm>
          <a:prstGeom prst="rect">
            <a:avLst/>
          </a:prstGeom>
          <a:noFill/>
          <a:ln w="9525">
            <a:noFill/>
            <a:miter lim="800000"/>
            <a:headEnd/>
            <a:tailEnd/>
          </a:ln>
          <a:effectLst/>
        </p:spPr>
      </p:pic>
      <p:cxnSp>
        <p:nvCxnSpPr>
          <p:cNvPr id="7" name="Straight Connector 6"/>
          <p:cNvCxnSpPr/>
          <p:nvPr/>
        </p:nvCxnSpPr>
        <p:spPr>
          <a:xfrm flipV="1">
            <a:off x="2220686" y="4310743"/>
            <a:ext cx="1436914" cy="287383"/>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657600" y="4310743"/>
            <a:ext cx="2377440"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35040" y="4310743"/>
            <a:ext cx="3322320" cy="566057"/>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BC40E6B-7435-452C-A6DD-95FDD5B458F9}"/>
              </a:ext>
            </a:extLst>
          </p:cNvPr>
          <p:cNvPicPr>
            <a:picLocks noChangeAspect="1"/>
          </p:cNvPicPr>
          <p:nvPr/>
        </p:nvPicPr>
        <p:blipFill>
          <a:blip r:embed="rId3"/>
          <a:stretch>
            <a:fillRect/>
          </a:stretch>
        </p:blipFill>
        <p:spPr>
          <a:xfrm>
            <a:off x="11181037" y="0"/>
            <a:ext cx="1010963" cy="6891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2119-DD8D-401A-8B2D-3C0205989F38}"/>
              </a:ext>
            </a:extLst>
          </p:cNvPr>
          <p:cNvSpPr>
            <a:spLocks noGrp="1"/>
          </p:cNvSpPr>
          <p:nvPr>
            <p:ph type="title"/>
          </p:nvPr>
        </p:nvSpPr>
        <p:spPr/>
        <p:txBody>
          <a:bodyPr/>
          <a:lstStyle/>
          <a:p>
            <a:r>
              <a:rPr lang="bg-BG" dirty="0">
                <a:solidFill>
                  <a:srgbClr val="000000"/>
                </a:solidFill>
              </a:rPr>
              <a:t>Политики/стратегии за подобряване контрола астмата</a:t>
            </a:r>
            <a:endParaRPr lang="bg-BG" dirty="0"/>
          </a:p>
        </p:txBody>
      </p:sp>
      <p:sp>
        <p:nvSpPr>
          <p:cNvPr id="3" name="Content Placeholder 2">
            <a:extLst>
              <a:ext uri="{FF2B5EF4-FFF2-40B4-BE49-F238E27FC236}">
                <a16:creationId xmlns:a16="http://schemas.microsoft.com/office/drawing/2014/main" id="{8F0500F0-CA74-465D-B892-6A45C60E639C}"/>
              </a:ext>
            </a:extLst>
          </p:cNvPr>
          <p:cNvSpPr>
            <a:spLocks noGrp="1"/>
          </p:cNvSpPr>
          <p:nvPr>
            <p:ph idx="1"/>
          </p:nvPr>
        </p:nvSpPr>
        <p:spPr>
          <a:xfrm>
            <a:off x="516000" y="1125719"/>
            <a:ext cx="11160000" cy="5101200"/>
          </a:xfrm>
        </p:spPr>
        <p:txBody>
          <a:bodyPr/>
          <a:lstStyle/>
          <a:p>
            <a:endParaRPr lang="bg-BG" dirty="0"/>
          </a:p>
        </p:txBody>
      </p:sp>
      <p:pic>
        <p:nvPicPr>
          <p:cNvPr id="4" name="Picture 3">
            <a:extLst>
              <a:ext uri="{FF2B5EF4-FFF2-40B4-BE49-F238E27FC236}">
                <a16:creationId xmlns:a16="http://schemas.microsoft.com/office/drawing/2014/main" id="{C1307E9F-75EA-4381-B928-773A2CF2991E}"/>
              </a:ext>
            </a:extLst>
          </p:cNvPr>
          <p:cNvPicPr>
            <a:picLocks noChangeAspect="1"/>
          </p:cNvPicPr>
          <p:nvPr/>
        </p:nvPicPr>
        <p:blipFill>
          <a:blip r:embed="rId2"/>
          <a:stretch>
            <a:fillRect/>
          </a:stretch>
        </p:blipFill>
        <p:spPr>
          <a:xfrm>
            <a:off x="11181037" y="0"/>
            <a:ext cx="1010963" cy="689118"/>
          </a:xfrm>
          <a:prstGeom prst="rect">
            <a:avLst/>
          </a:prstGeom>
        </p:spPr>
      </p:pic>
      <p:sp>
        <p:nvSpPr>
          <p:cNvPr id="6" name="Content Placeholder 2">
            <a:extLst>
              <a:ext uri="{FF2B5EF4-FFF2-40B4-BE49-F238E27FC236}">
                <a16:creationId xmlns:a16="http://schemas.microsoft.com/office/drawing/2014/main" id="{8F1AAC11-3A7C-4FD1-9AB4-B5365F61F140}"/>
              </a:ext>
            </a:extLst>
          </p:cNvPr>
          <p:cNvSpPr txBox="1">
            <a:spLocks/>
          </p:cNvSpPr>
          <p:nvPr/>
        </p:nvSpPr>
        <p:spPr>
          <a:xfrm>
            <a:off x="526698" y="1575991"/>
            <a:ext cx="11159820" cy="5556329"/>
          </a:xfrm>
          <a:prstGeom prst="rect">
            <a:avLst/>
          </a:prstGeom>
        </p:spPr>
        <p:txBody>
          <a:bodyPr vert="horz" lIns="0" tIns="45720" rIns="91440" bIns="45720" rtlCol="0">
            <a:normAutofit/>
          </a:bodyPr>
          <a:lstStyle>
            <a:lvl1pPr marL="177800" indent="-177800" algn="l" defTabSz="457200" rtl="0" eaLnBrk="1" latinLnBrk="0" hangingPunct="1">
              <a:spcBef>
                <a:spcPts val="500"/>
              </a:spcBef>
              <a:spcAft>
                <a:spcPts val="500"/>
              </a:spcAft>
              <a:buClr>
                <a:schemeClr val="tx2"/>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Clr>
                <a:schemeClr val="tx2"/>
              </a:buClr>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Clr>
                <a:schemeClr val="tx2"/>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bg-BG" dirty="0">
                <a:solidFill>
                  <a:srgbClr val="000000"/>
                </a:solidFill>
              </a:rPr>
              <a:t>Всички пациенти с астма използващи </a:t>
            </a:r>
            <a:r>
              <a:rPr lang="en-US" b="1" dirty="0">
                <a:solidFill>
                  <a:srgbClr val="000000"/>
                </a:solidFill>
              </a:rPr>
              <a:t>&gt;</a:t>
            </a:r>
            <a:r>
              <a:rPr lang="bg-BG" b="1" dirty="0">
                <a:solidFill>
                  <a:srgbClr val="000000"/>
                </a:solidFill>
              </a:rPr>
              <a:t> 2 инхалатора с облекчаващ </a:t>
            </a:r>
            <a:r>
              <a:rPr lang="bg-BG" b="1" dirty="0" err="1">
                <a:solidFill>
                  <a:srgbClr val="000000"/>
                </a:solidFill>
              </a:rPr>
              <a:t>бронходилатиращ</a:t>
            </a:r>
            <a:r>
              <a:rPr lang="bg-BG" b="1" dirty="0">
                <a:solidFill>
                  <a:srgbClr val="000000"/>
                </a:solidFill>
              </a:rPr>
              <a:t> медикамент за година</a:t>
            </a:r>
            <a:r>
              <a:rPr lang="en-US" b="1" dirty="0">
                <a:solidFill>
                  <a:srgbClr val="000000"/>
                </a:solidFill>
              </a:rPr>
              <a:t> </a:t>
            </a:r>
            <a:r>
              <a:rPr lang="bg-BG" b="1" dirty="0">
                <a:solidFill>
                  <a:srgbClr val="000000"/>
                </a:solidFill>
              </a:rPr>
              <a:t>ТРЯБВА</a:t>
            </a:r>
            <a:r>
              <a:rPr lang="bg-BG" dirty="0">
                <a:solidFill>
                  <a:srgbClr val="000000"/>
                </a:solidFill>
              </a:rPr>
              <a:t> да бъдат изпратени за преглед на терапевтичния план </a:t>
            </a:r>
            <a:r>
              <a:rPr lang="bg-BG" b="1" dirty="0">
                <a:solidFill>
                  <a:srgbClr val="000000"/>
                </a:solidFill>
              </a:rPr>
              <a:t>НЕЗАВИСИМО</a:t>
            </a:r>
            <a:r>
              <a:rPr lang="bg-BG" dirty="0">
                <a:solidFill>
                  <a:srgbClr val="000000"/>
                </a:solidFill>
              </a:rPr>
              <a:t> от тежестта на астмата.</a:t>
            </a:r>
          </a:p>
          <a:p>
            <a:endParaRPr lang="bg-BG" dirty="0">
              <a:solidFill>
                <a:srgbClr val="000000"/>
              </a:solidFill>
            </a:endParaRPr>
          </a:p>
          <a:p>
            <a:r>
              <a:rPr lang="bg-BG" b="1" dirty="0">
                <a:solidFill>
                  <a:srgbClr val="000000"/>
                </a:solidFill>
              </a:rPr>
              <a:t>Достъпът до иновативни медикаменти </a:t>
            </a:r>
            <a:r>
              <a:rPr lang="bg-BG" dirty="0">
                <a:solidFill>
                  <a:srgbClr val="000000"/>
                </a:solidFill>
              </a:rPr>
              <a:t>подобрява контрола на астмата като намалява нуждата от болнично лечение, непреките разходи за здраве*, ограничава загубата на трудоспособност и преждевременната смърт на болните.</a:t>
            </a:r>
          </a:p>
          <a:p>
            <a:pPr marL="0" indent="0">
              <a:buFont typeface="Wingdings" charset="2"/>
              <a:buNone/>
            </a:pPr>
            <a:endParaRPr lang="bg-BG" dirty="0">
              <a:solidFill>
                <a:srgbClr val="000000"/>
              </a:solidFill>
            </a:endParaRPr>
          </a:p>
          <a:p>
            <a:r>
              <a:rPr lang="bg-BG" b="1" dirty="0">
                <a:solidFill>
                  <a:srgbClr val="000000"/>
                </a:solidFill>
              </a:rPr>
              <a:t>Предприемане на действия, които да ограничат рисковите фактори за астма</a:t>
            </a:r>
          </a:p>
          <a:p>
            <a:endParaRPr lang="bg-BG" b="1" dirty="0">
              <a:solidFill>
                <a:srgbClr val="000000"/>
              </a:solidFill>
            </a:endParaRPr>
          </a:p>
          <a:p>
            <a:pPr marL="0" indent="0">
              <a:buNone/>
            </a:pPr>
            <a:endParaRPr lang="bg-BG" b="1" dirty="0">
              <a:solidFill>
                <a:srgbClr val="000000"/>
              </a:solidFill>
            </a:endParaRPr>
          </a:p>
          <a:p>
            <a:endParaRPr lang="bg-BG" dirty="0"/>
          </a:p>
          <a:p>
            <a:endParaRPr lang="bg-BG" dirty="0"/>
          </a:p>
        </p:txBody>
      </p:sp>
      <p:sp>
        <p:nvSpPr>
          <p:cNvPr id="7" name="TextBox 6">
            <a:extLst>
              <a:ext uri="{FF2B5EF4-FFF2-40B4-BE49-F238E27FC236}">
                <a16:creationId xmlns:a16="http://schemas.microsoft.com/office/drawing/2014/main" id="{36918CE9-3AA3-40A9-BEB3-104BFE6FDDD5}"/>
              </a:ext>
            </a:extLst>
          </p:cNvPr>
          <p:cNvSpPr txBox="1"/>
          <p:nvPr/>
        </p:nvSpPr>
        <p:spPr>
          <a:xfrm>
            <a:off x="0" y="6648490"/>
            <a:ext cx="7104830" cy="246221"/>
          </a:xfrm>
          <a:prstGeom prst="rect">
            <a:avLst/>
          </a:prstGeom>
          <a:noFill/>
        </p:spPr>
        <p:txBody>
          <a:bodyPr wrap="none" rtlCol="0">
            <a:spAutoFit/>
          </a:bodyPr>
          <a:lstStyle/>
          <a:p>
            <a:r>
              <a:rPr lang="bg-BG" sz="1000" dirty="0"/>
              <a:t>* непреки разходи: загуба на трудоспособност, включително отсъствие от работа и преждевременно пенсиониране</a:t>
            </a:r>
          </a:p>
        </p:txBody>
      </p:sp>
    </p:spTree>
    <p:extLst>
      <p:ext uri="{BB962C8B-B14F-4D97-AF65-F5344CB8AC3E}">
        <p14:creationId xmlns:p14="http://schemas.microsoft.com/office/powerpoint/2010/main" val="37329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A450-9867-4BEF-83AE-A9B8956860E4}"/>
              </a:ext>
            </a:extLst>
          </p:cNvPr>
          <p:cNvSpPr>
            <a:spLocks noGrp="1"/>
          </p:cNvSpPr>
          <p:nvPr>
            <p:ph type="title"/>
          </p:nvPr>
        </p:nvSpPr>
        <p:spPr>
          <a:xfrm>
            <a:off x="514792" y="86399"/>
            <a:ext cx="11159820" cy="899985"/>
          </a:xfrm>
        </p:spPr>
        <p:txBody>
          <a:bodyPr/>
          <a:lstStyle/>
          <a:p>
            <a:r>
              <a:rPr lang="bg-BG" dirty="0">
                <a:solidFill>
                  <a:srgbClr val="000000"/>
                </a:solidFill>
              </a:rPr>
              <a:t>Необходими програми за намаляване честота на астмата</a:t>
            </a:r>
          </a:p>
        </p:txBody>
      </p:sp>
      <p:sp>
        <p:nvSpPr>
          <p:cNvPr id="3" name="Content Placeholder 2">
            <a:extLst>
              <a:ext uri="{FF2B5EF4-FFF2-40B4-BE49-F238E27FC236}">
                <a16:creationId xmlns:a16="http://schemas.microsoft.com/office/drawing/2014/main" id="{B05B11A5-25AE-47FE-89BF-A63482DE0862}"/>
              </a:ext>
            </a:extLst>
          </p:cNvPr>
          <p:cNvSpPr>
            <a:spLocks noGrp="1"/>
          </p:cNvSpPr>
          <p:nvPr>
            <p:ph idx="1"/>
          </p:nvPr>
        </p:nvSpPr>
        <p:spPr>
          <a:xfrm>
            <a:off x="514792" y="1079998"/>
            <a:ext cx="11159820" cy="5556329"/>
          </a:xfrm>
        </p:spPr>
        <p:txBody>
          <a:bodyPr>
            <a:normAutofit/>
          </a:bodyPr>
          <a:lstStyle/>
          <a:p>
            <a:endParaRPr lang="bg-BG" dirty="0"/>
          </a:p>
          <a:p>
            <a:r>
              <a:rPr lang="bg-BG" b="1" dirty="0">
                <a:solidFill>
                  <a:srgbClr val="000000"/>
                </a:solidFill>
              </a:rPr>
              <a:t>Намаляване замърсяването на въздуха</a:t>
            </a:r>
            <a:r>
              <a:rPr lang="bg-BG" dirty="0">
                <a:solidFill>
                  <a:srgbClr val="000000"/>
                </a:solidFill>
              </a:rPr>
              <a:t>.</a:t>
            </a:r>
          </a:p>
          <a:p>
            <a:pPr marL="0" indent="0">
              <a:buNone/>
            </a:pPr>
            <a:endParaRPr lang="bg-BG" dirty="0">
              <a:solidFill>
                <a:srgbClr val="000000"/>
              </a:solidFill>
            </a:endParaRPr>
          </a:p>
          <a:p>
            <a:r>
              <a:rPr lang="bg-BG" b="1" dirty="0">
                <a:solidFill>
                  <a:srgbClr val="000000"/>
                </a:solidFill>
              </a:rPr>
              <a:t>Стриктен контрол на тютюнопушенето.</a:t>
            </a:r>
          </a:p>
          <a:p>
            <a:pPr marL="0" indent="0">
              <a:buNone/>
            </a:pPr>
            <a:r>
              <a:rPr lang="bg-BG" sz="1800" dirty="0">
                <a:solidFill>
                  <a:srgbClr val="000000"/>
                </a:solidFill>
              </a:rPr>
              <a:t>50% от икономическото бреме на белодробните болести се дължи на тютюнопушене</a:t>
            </a:r>
          </a:p>
          <a:p>
            <a:pPr marL="0" indent="0">
              <a:buNone/>
            </a:pPr>
            <a:endParaRPr lang="bg-BG" dirty="0">
              <a:solidFill>
                <a:srgbClr val="000000"/>
              </a:solidFill>
            </a:endParaRPr>
          </a:p>
          <a:p>
            <a:r>
              <a:rPr lang="bg-BG" b="1" dirty="0">
                <a:solidFill>
                  <a:srgbClr val="000000"/>
                </a:solidFill>
              </a:rPr>
              <a:t>Здравословно хранене в детската възраст.</a:t>
            </a:r>
          </a:p>
          <a:p>
            <a:endParaRPr lang="bg-BG" b="1" dirty="0">
              <a:solidFill>
                <a:srgbClr val="000000"/>
              </a:solidFill>
            </a:endParaRPr>
          </a:p>
          <a:p>
            <a:r>
              <a:rPr lang="bg-BG" b="1" dirty="0">
                <a:solidFill>
                  <a:srgbClr val="000000"/>
                </a:solidFill>
              </a:rPr>
              <a:t>Намаляване на употребата на антибиотици в детската въъзраст.</a:t>
            </a:r>
          </a:p>
          <a:p>
            <a:endParaRPr lang="bg-BG" b="1" dirty="0">
              <a:solidFill>
                <a:srgbClr val="000000"/>
              </a:solidFill>
            </a:endParaRPr>
          </a:p>
          <a:p>
            <a:r>
              <a:rPr lang="bg-BG" b="1" dirty="0">
                <a:solidFill>
                  <a:srgbClr val="000000"/>
                </a:solidFill>
              </a:rPr>
              <a:t>Раждане със секцио само по медицински показания</a:t>
            </a:r>
            <a:r>
              <a:rPr lang="bg-BG" dirty="0">
                <a:solidFill>
                  <a:srgbClr val="000000"/>
                </a:solidFill>
              </a:rPr>
              <a:t>.</a:t>
            </a:r>
          </a:p>
          <a:p>
            <a:endParaRPr lang="bg-BG" dirty="0"/>
          </a:p>
          <a:p>
            <a:endParaRPr lang="bg-BG" dirty="0"/>
          </a:p>
        </p:txBody>
      </p:sp>
      <p:pic>
        <p:nvPicPr>
          <p:cNvPr id="4" name="Picture 3">
            <a:extLst>
              <a:ext uri="{FF2B5EF4-FFF2-40B4-BE49-F238E27FC236}">
                <a16:creationId xmlns:a16="http://schemas.microsoft.com/office/drawing/2014/main" id="{99C2D817-C910-4C41-8FD5-9883AEA65C32}"/>
              </a:ext>
            </a:extLst>
          </p:cNvPr>
          <p:cNvPicPr>
            <a:picLocks noChangeAspect="1"/>
          </p:cNvPicPr>
          <p:nvPr/>
        </p:nvPicPr>
        <p:blipFill>
          <a:blip r:embed="rId2"/>
          <a:stretch>
            <a:fillRect/>
          </a:stretch>
        </p:blipFill>
        <p:spPr>
          <a:xfrm>
            <a:off x="11181037" y="0"/>
            <a:ext cx="1010963" cy="689118"/>
          </a:xfrm>
          <a:prstGeom prst="rect">
            <a:avLst/>
          </a:prstGeom>
        </p:spPr>
      </p:pic>
    </p:spTree>
    <p:extLst>
      <p:ext uri="{BB962C8B-B14F-4D97-AF65-F5344CB8AC3E}">
        <p14:creationId xmlns:p14="http://schemas.microsoft.com/office/powerpoint/2010/main" val="426548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255CDA6F-9C94-408D-A44C-F1BBC034210C}"/>
              </a:ext>
            </a:extLst>
          </p:cNvPr>
          <p:cNvPicPr>
            <a:picLocks noChangeAspect="1"/>
          </p:cNvPicPr>
          <p:nvPr/>
        </p:nvPicPr>
        <p:blipFill>
          <a:blip r:embed="rId2"/>
          <a:stretch>
            <a:fillRect/>
          </a:stretch>
        </p:blipFill>
        <p:spPr>
          <a:xfrm>
            <a:off x="5764800" y="1649465"/>
            <a:ext cx="4789989" cy="3648336"/>
          </a:xfrm>
          <a:prstGeom prst="rect">
            <a:avLst/>
          </a:prstGeom>
        </p:spPr>
      </p:pic>
      <p:pic>
        <p:nvPicPr>
          <p:cNvPr id="3" name="Picture 2">
            <a:extLst>
              <a:ext uri="{FF2B5EF4-FFF2-40B4-BE49-F238E27FC236}">
                <a16:creationId xmlns:a16="http://schemas.microsoft.com/office/drawing/2014/main" id="{F8F75707-3153-4B3F-8FB2-F1731602D892}"/>
              </a:ext>
            </a:extLst>
          </p:cNvPr>
          <p:cNvPicPr>
            <a:picLocks noChangeAspect="1" noChangeArrowheads="1"/>
          </p:cNvPicPr>
          <p:nvPr/>
        </p:nvPicPr>
        <p:blipFill>
          <a:blip r:embed="rId3"/>
          <a:srcRect/>
          <a:stretch>
            <a:fillRect/>
          </a:stretch>
        </p:blipFill>
        <p:spPr bwMode="auto">
          <a:xfrm>
            <a:off x="1476612" y="1649465"/>
            <a:ext cx="3721278" cy="3627929"/>
          </a:xfrm>
          <a:prstGeom prst="rect">
            <a:avLst/>
          </a:prstGeom>
          <a:noFill/>
          <a:ln w="9525">
            <a:noFill/>
            <a:miter lim="800000"/>
            <a:headEnd/>
            <a:tailEnd/>
          </a:ln>
        </p:spPr>
      </p:pic>
    </p:spTree>
    <p:extLst>
      <p:ext uri="{BB962C8B-B14F-4D97-AF65-F5344CB8AC3E}">
        <p14:creationId xmlns:p14="http://schemas.microsoft.com/office/powerpoint/2010/main" val="129489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717" y="274638"/>
            <a:ext cx="10970683" cy="1143000"/>
          </a:xfrm>
        </p:spPr>
        <p:txBody>
          <a:bodyPr/>
          <a:lstStyle/>
          <a:p>
            <a:pPr eaLnBrk="1" hangingPunct="1"/>
            <a:endParaRPr lang="en-US"/>
          </a:p>
        </p:txBody>
      </p:sp>
      <p:pic>
        <p:nvPicPr>
          <p:cNvPr id="34819" name="Picture 3" descr="jeffery3"/>
          <p:cNvPicPr>
            <a:picLocks noChangeAspect="1" noChangeArrowheads="1"/>
          </p:cNvPicPr>
          <p:nvPr/>
        </p:nvPicPr>
        <p:blipFill>
          <a:blip r:embed="rId3"/>
          <a:srcRect/>
          <a:stretch>
            <a:fillRect/>
          </a:stretch>
        </p:blipFill>
        <p:spPr bwMode="auto">
          <a:xfrm>
            <a:off x="0" y="163514"/>
            <a:ext cx="12192000" cy="6238875"/>
          </a:xfrm>
          <a:prstGeom prst="rect">
            <a:avLst/>
          </a:prstGeom>
          <a:noFill/>
          <a:ln w="9525">
            <a:noFill/>
            <a:miter lim="800000"/>
            <a:headEnd/>
            <a:tailEnd/>
          </a:ln>
        </p:spPr>
      </p:pic>
      <p:sp>
        <p:nvSpPr>
          <p:cNvPr id="34820" name="Text Box 4"/>
          <p:cNvSpPr txBox="1">
            <a:spLocks noChangeArrowheads="1"/>
          </p:cNvSpPr>
          <p:nvPr/>
        </p:nvSpPr>
        <p:spPr bwMode="auto">
          <a:xfrm>
            <a:off x="0" y="6555986"/>
            <a:ext cx="3666004" cy="276999"/>
          </a:xfrm>
          <a:prstGeom prst="rect">
            <a:avLst/>
          </a:prstGeom>
          <a:noFill/>
          <a:ln w="9525">
            <a:noFill/>
            <a:miter lim="800000"/>
            <a:headEnd/>
            <a:tailEnd/>
          </a:ln>
        </p:spPr>
        <p:txBody>
          <a:bodyPr wrap="none">
            <a:spAutoFit/>
          </a:bodyPr>
          <a:lstStyle/>
          <a:p>
            <a:r>
              <a:rPr lang="fr-BE" sz="1200" dirty="0" err="1">
                <a:latin typeface="Times New Roman" pitchFamily="18" charset="0"/>
              </a:rPr>
              <a:t>Jeffery</a:t>
            </a:r>
            <a:r>
              <a:rPr lang="fr-BE" sz="1200" dirty="0">
                <a:latin typeface="Times New Roman" pitchFamily="18" charset="0"/>
              </a:rPr>
              <a:t>, Am J </a:t>
            </a:r>
            <a:r>
              <a:rPr lang="fr-BE" sz="1200" dirty="0" err="1">
                <a:latin typeface="Times New Roman" pitchFamily="18" charset="0"/>
              </a:rPr>
              <a:t>Respir</a:t>
            </a:r>
            <a:r>
              <a:rPr lang="fr-BE" sz="1200" dirty="0">
                <a:latin typeface="Times New Roman" pitchFamily="18" charset="0"/>
              </a:rPr>
              <a:t> Crit Care Med, 2001, 164, S28-S38</a:t>
            </a:r>
            <a:endParaRPr lang="en-GB" sz="1200" dirty="0">
              <a:latin typeface="Times New Roman" pitchFamily="18"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invGray">
          <a:xfrm>
            <a:off x="1090085" y="2157414"/>
            <a:ext cx="4567767" cy="3203575"/>
          </a:xfrm>
          <a:prstGeom prst="rect">
            <a:avLst/>
          </a:prstGeom>
          <a:solidFill>
            <a:srgbClr val="081D58"/>
          </a:solidFill>
          <a:ln w="25400">
            <a:solidFill>
              <a:schemeClr val="tx1"/>
            </a:solidFill>
            <a:miter lim="800000"/>
            <a:headEnd/>
            <a:tailEnd/>
          </a:ln>
        </p:spPr>
      </p:pic>
      <p:pic>
        <p:nvPicPr>
          <p:cNvPr id="35843" name="Picture 3"/>
          <p:cNvPicPr>
            <a:picLocks noChangeAspect="1" noChangeArrowheads="1"/>
          </p:cNvPicPr>
          <p:nvPr/>
        </p:nvPicPr>
        <p:blipFill>
          <a:blip r:embed="rId4"/>
          <a:srcRect/>
          <a:stretch>
            <a:fillRect/>
          </a:stretch>
        </p:blipFill>
        <p:spPr bwMode="invGray">
          <a:xfrm>
            <a:off x="6612467" y="2178050"/>
            <a:ext cx="4578351" cy="3201988"/>
          </a:xfrm>
          <a:prstGeom prst="rect">
            <a:avLst/>
          </a:prstGeom>
          <a:noFill/>
          <a:ln w="25400">
            <a:solidFill>
              <a:srgbClr val="FFFFFE"/>
            </a:solidFill>
            <a:miter lim="800000"/>
            <a:headEnd/>
            <a:tailEnd/>
          </a:ln>
        </p:spPr>
      </p:pic>
      <p:sp>
        <p:nvSpPr>
          <p:cNvPr id="35844" name="Rectangle 4"/>
          <p:cNvSpPr>
            <a:spLocks noChangeArrowheads="1"/>
          </p:cNvSpPr>
          <p:nvPr/>
        </p:nvSpPr>
        <p:spPr bwMode="auto">
          <a:xfrm>
            <a:off x="2620171" y="5387092"/>
            <a:ext cx="1596491" cy="647882"/>
          </a:xfrm>
          <a:prstGeom prst="rect">
            <a:avLst/>
          </a:prstGeom>
          <a:noFill/>
          <a:ln w="9525">
            <a:noFill/>
            <a:miter lim="800000"/>
            <a:headEnd/>
            <a:tailEnd/>
          </a:ln>
        </p:spPr>
        <p:txBody>
          <a:bodyPr wrap="none" lIns="153938" tIns="76968" rIns="153938" bIns="76968" anchor="ctr">
            <a:spAutoFit/>
          </a:bodyPr>
          <a:lstStyle/>
          <a:p>
            <a:pPr algn="ctr" defTabSz="1558925"/>
            <a:r>
              <a:rPr lang="bg-BG" sz="3200" b="1" dirty="0">
                <a:solidFill>
                  <a:srgbClr val="000000"/>
                </a:solidFill>
              </a:rPr>
              <a:t>Преди</a:t>
            </a:r>
            <a:endParaRPr lang="en-GB" sz="3200" b="1" dirty="0">
              <a:solidFill>
                <a:srgbClr val="000000"/>
              </a:solidFill>
            </a:endParaRPr>
          </a:p>
        </p:txBody>
      </p:sp>
      <p:sp>
        <p:nvSpPr>
          <p:cNvPr id="35845" name="Rectangle 5"/>
          <p:cNvSpPr>
            <a:spLocks noChangeArrowheads="1"/>
          </p:cNvSpPr>
          <p:nvPr/>
        </p:nvSpPr>
        <p:spPr bwMode="auto">
          <a:xfrm>
            <a:off x="5903384" y="5395665"/>
            <a:ext cx="5856816" cy="1140324"/>
          </a:xfrm>
          <a:prstGeom prst="rect">
            <a:avLst/>
          </a:prstGeom>
          <a:noFill/>
          <a:ln w="9525">
            <a:noFill/>
            <a:miter lim="800000"/>
            <a:headEnd/>
            <a:tailEnd/>
          </a:ln>
        </p:spPr>
        <p:txBody>
          <a:bodyPr lIns="153938" tIns="76968" rIns="153938" bIns="76968" anchor="ctr">
            <a:spAutoFit/>
          </a:bodyPr>
          <a:lstStyle/>
          <a:p>
            <a:pPr algn="ctr" defTabSz="1558925"/>
            <a:r>
              <a:rPr lang="en-GB" sz="3200" b="1" dirty="0">
                <a:solidFill>
                  <a:srgbClr val="000000"/>
                </a:solidFill>
              </a:rPr>
              <a:t>10 </a:t>
            </a:r>
            <a:r>
              <a:rPr lang="bg-BG" sz="3200" b="1" dirty="0">
                <a:solidFill>
                  <a:srgbClr val="000000"/>
                </a:solidFill>
              </a:rPr>
              <a:t>мин.след контакт с алергена</a:t>
            </a:r>
            <a:endParaRPr lang="en-GB" sz="3200" b="1" dirty="0">
              <a:solidFill>
                <a:srgbClr val="000000"/>
              </a:solidFill>
            </a:endParaRPr>
          </a:p>
        </p:txBody>
      </p:sp>
      <p:sp>
        <p:nvSpPr>
          <p:cNvPr id="35846" name="Rectangle 6"/>
          <p:cNvSpPr>
            <a:spLocks noGrp="1" noChangeArrowheads="1"/>
          </p:cNvSpPr>
          <p:nvPr>
            <p:ph type="title"/>
          </p:nvPr>
        </p:nvSpPr>
        <p:spPr/>
        <p:txBody>
          <a:bodyPr/>
          <a:lstStyle/>
          <a:p>
            <a:pPr eaLnBrk="1" hangingPunct="1"/>
            <a:r>
              <a:rPr lang="bg-BG" dirty="0">
                <a:solidFill>
                  <a:srgbClr val="000000"/>
                </a:solidFill>
              </a:rPr>
              <a:t>Бронхоконстрикция</a:t>
            </a:r>
            <a:endParaRPr lang="en-US" dirty="0">
              <a:solidFill>
                <a:srgbClr val="000000"/>
              </a:solidFill>
            </a:endParaRPr>
          </a:p>
        </p:txBody>
      </p:sp>
      <p:pic>
        <p:nvPicPr>
          <p:cNvPr id="7" name="Picture 6">
            <a:extLst>
              <a:ext uri="{FF2B5EF4-FFF2-40B4-BE49-F238E27FC236}">
                <a16:creationId xmlns:a16="http://schemas.microsoft.com/office/drawing/2014/main" id="{00F0FEAF-7DB8-41DC-BD25-E919C768C006}"/>
              </a:ext>
            </a:extLst>
          </p:cNvPr>
          <p:cNvPicPr>
            <a:picLocks noChangeAspect="1"/>
          </p:cNvPicPr>
          <p:nvPr/>
        </p:nvPicPr>
        <p:blipFill>
          <a:blip r:embed="rId5"/>
          <a:stretch>
            <a:fillRect/>
          </a:stretch>
        </p:blipFill>
        <p:spPr>
          <a:xfrm>
            <a:off x="11181037" y="0"/>
            <a:ext cx="1010963" cy="68911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510824" y="1117599"/>
            <a:ext cx="9686000" cy="5495925"/>
          </a:xfrm>
          <a:prstGeom prst="rect">
            <a:avLst/>
          </a:prstGeom>
          <a:noFill/>
          <a:ln w="9525">
            <a:noFill/>
            <a:miter lim="800000"/>
            <a:headEnd/>
            <a:tailEnd/>
          </a:ln>
        </p:spPr>
      </p:pic>
      <p:pic>
        <p:nvPicPr>
          <p:cNvPr id="3" name="Picture 2">
            <a:extLst>
              <a:ext uri="{FF2B5EF4-FFF2-40B4-BE49-F238E27FC236}">
                <a16:creationId xmlns:a16="http://schemas.microsoft.com/office/drawing/2014/main" id="{4E8777BA-DF71-4B8A-B987-1911B15721C2}"/>
              </a:ext>
            </a:extLst>
          </p:cNvPr>
          <p:cNvPicPr>
            <a:picLocks noChangeAspect="1"/>
          </p:cNvPicPr>
          <p:nvPr/>
        </p:nvPicPr>
        <p:blipFill>
          <a:blip r:embed="rId3"/>
          <a:stretch>
            <a:fillRect/>
          </a:stretch>
        </p:blipFill>
        <p:spPr>
          <a:xfrm>
            <a:off x="11181037" y="0"/>
            <a:ext cx="1010963" cy="68911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508001" y="1171416"/>
            <a:ext cx="9008533" cy="5153185"/>
          </a:xfrm>
          <a:prstGeom prst="rect">
            <a:avLst/>
          </a:prstGeom>
          <a:noFill/>
          <a:ln w="9525">
            <a:noFill/>
            <a:miter lim="800000"/>
            <a:headEnd/>
            <a:tailEnd/>
          </a:ln>
        </p:spPr>
      </p:pic>
      <p:pic>
        <p:nvPicPr>
          <p:cNvPr id="3" name="Picture 2">
            <a:extLst>
              <a:ext uri="{FF2B5EF4-FFF2-40B4-BE49-F238E27FC236}">
                <a16:creationId xmlns:a16="http://schemas.microsoft.com/office/drawing/2014/main" id="{5373FECA-BA7B-4CD9-A742-8DBA553BB55D}"/>
              </a:ext>
            </a:extLst>
          </p:cNvPr>
          <p:cNvPicPr>
            <a:picLocks noChangeAspect="1"/>
          </p:cNvPicPr>
          <p:nvPr/>
        </p:nvPicPr>
        <p:blipFill>
          <a:blip r:embed="rId3"/>
          <a:stretch>
            <a:fillRect/>
          </a:stretch>
        </p:blipFill>
        <p:spPr>
          <a:xfrm>
            <a:off x="11181037" y="0"/>
            <a:ext cx="1010963" cy="689118"/>
          </a:xfrm>
          <a:prstGeom prst="rect">
            <a:avLst/>
          </a:prstGeom>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544888" y="1174044"/>
            <a:ext cx="8934252" cy="5177544"/>
          </a:xfrm>
          <a:prstGeom prst="rect">
            <a:avLst/>
          </a:prstGeom>
          <a:noFill/>
          <a:ln w="9525">
            <a:noFill/>
            <a:miter lim="800000"/>
            <a:headEnd/>
            <a:tailEnd/>
          </a:ln>
        </p:spPr>
      </p:pic>
      <p:pic>
        <p:nvPicPr>
          <p:cNvPr id="3" name="Picture 2">
            <a:extLst>
              <a:ext uri="{FF2B5EF4-FFF2-40B4-BE49-F238E27FC236}">
                <a16:creationId xmlns:a16="http://schemas.microsoft.com/office/drawing/2014/main" id="{9F3B7B67-B6E2-4101-99FE-FC05DF60954A}"/>
              </a:ext>
            </a:extLst>
          </p:cNvPr>
          <p:cNvPicPr>
            <a:picLocks noChangeAspect="1"/>
          </p:cNvPicPr>
          <p:nvPr/>
        </p:nvPicPr>
        <p:blipFill>
          <a:blip r:embed="rId3"/>
          <a:stretch>
            <a:fillRect/>
          </a:stretch>
        </p:blipFill>
        <p:spPr>
          <a:xfrm>
            <a:off x="11181037" y="0"/>
            <a:ext cx="1010963" cy="689118"/>
          </a:xfrm>
          <a:prstGeom prst="rect">
            <a:avLst/>
          </a:prstGeom>
        </p:spPr>
      </p:pic>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3CF1-49D5-4E0B-A0AE-7979A0985773}"/>
              </a:ext>
            </a:extLst>
          </p:cNvPr>
          <p:cNvSpPr>
            <a:spLocks noGrp="1"/>
          </p:cNvSpPr>
          <p:nvPr>
            <p:ph type="title"/>
          </p:nvPr>
        </p:nvSpPr>
        <p:spPr>
          <a:xfrm>
            <a:off x="1027427" y="98173"/>
            <a:ext cx="11159820" cy="899985"/>
          </a:xfrm>
        </p:spPr>
        <p:txBody>
          <a:bodyPr/>
          <a:lstStyle/>
          <a:p>
            <a:r>
              <a:rPr lang="bg-BG" dirty="0">
                <a:solidFill>
                  <a:srgbClr val="000000"/>
                </a:solidFill>
              </a:rPr>
              <a:t>Какво знаем за астмата</a:t>
            </a:r>
            <a:r>
              <a:rPr lang="en-AU" dirty="0">
                <a:solidFill>
                  <a:srgbClr val="000000"/>
                </a:solidFill>
              </a:rPr>
              <a:t>?</a:t>
            </a:r>
            <a:endParaRPr lang="bg-BG" dirty="0">
              <a:solidFill>
                <a:srgbClr val="000000"/>
              </a:solidFill>
            </a:endParaRPr>
          </a:p>
        </p:txBody>
      </p:sp>
      <p:sp>
        <p:nvSpPr>
          <p:cNvPr id="3" name="Rectangle 2">
            <a:extLst>
              <a:ext uri="{FF2B5EF4-FFF2-40B4-BE49-F238E27FC236}">
                <a16:creationId xmlns:a16="http://schemas.microsoft.com/office/drawing/2014/main" id="{62EFB59F-0859-4F8C-9EC9-8316D98570CB}"/>
              </a:ext>
            </a:extLst>
          </p:cNvPr>
          <p:cNvSpPr/>
          <p:nvPr/>
        </p:nvSpPr>
        <p:spPr>
          <a:xfrm>
            <a:off x="514792" y="1443841"/>
            <a:ext cx="11677208" cy="3693319"/>
          </a:xfrm>
          <a:prstGeom prst="rect">
            <a:avLst/>
          </a:prstGeom>
        </p:spPr>
        <p:txBody>
          <a:bodyPr wrap="square">
            <a:spAutoFit/>
          </a:bodyPr>
          <a:lstStyle/>
          <a:p>
            <a:pPr lvl="1">
              <a:buClr>
                <a:srgbClr val="002060"/>
              </a:buClr>
            </a:pPr>
            <a:r>
              <a:rPr lang="bg-BG" sz="2400" dirty="0">
                <a:solidFill>
                  <a:srgbClr val="000000"/>
                </a:solidFill>
              </a:rPr>
              <a:t>Астмата може да бъде ефективно контролирана.</a:t>
            </a:r>
            <a:endParaRPr lang="en-AU" sz="2400" dirty="0">
              <a:solidFill>
                <a:srgbClr val="000000"/>
              </a:solidFill>
            </a:endParaRPr>
          </a:p>
          <a:p>
            <a:pPr lvl="1">
              <a:buClr>
                <a:srgbClr val="002060"/>
              </a:buClr>
            </a:pPr>
            <a:r>
              <a:rPr lang="bg-BG" sz="2400" dirty="0">
                <a:solidFill>
                  <a:srgbClr val="000000"/>
                </a:solidFill>
              </a:rPr>
              <a:t>Когато астмата е в контрол, пациентите:</a:t>
            </a:r>
          </a:p>
          <a:p>
            <a:pPr lvl="1">
              <a:buClr>
                <a:srgbClr val="002060"/>
              </a:buClr>
            </a:pPr>
            <a:endParaRPr lang="bg-BG" sz="2400" dirty="0">
              <a:solidFill>
                <a:srgbClr val="000000"/>
              </a:solidFill>
            </a:endParaRPr>
          </a:p>
          <a:p>
            <a:pPr marL="800100" lvl="1" indent="-342900">
              <a:buClr>
                <a:srgbClr val="002060"/>
              </a:buClr>
              <a:buFont typeface="Wingdings" panose="05000000000000000000" pitchFamily="2" charset="2"/>
              <a:buChar char="§"/>
            </a:pPr>
            <a:r>
              <a:rPr lang="bg-BG" sz="2400" b="1" dirty="0">
                <a:solidFill>
                  <a:srgbClr val="000000"/>
                </a:solidFill>
              </a:rPr>
              <a:t>Нямат обезпокоителни симптоми </a:t>
            </a:r>
            <a:r>
              <a:rPr lang="bg-BG" sz="2400" dirty="0">
                <a:solidFill>
                  <a:srgbClr val="000000"/>
                </a:solidFill>
              </a:rPr>
              <a:t>през деня и нощта</a:t>
            </a:r>
            <a:endParaRPr lang="en-AU" sz="2400" dirty="0">
              <a:solidFill>
                <a:srgbClr val="000000"/>
              </a:solidFill>
            </a:endParaRPr>
          </a:p>
          <a:p>
            <a:pPr marL="800100" lvl="1" indent="-342900">
              <a:buClr>
                <a:srgbClr val="002060"/>
              </a:buClr>
              <a:buFont typeface="Wingdings" panose="05000000000000000000" pitchFamily="2" charset="2"/>
              <a:buChar char="§"/>
            </a:pPr>
            <a:r>
              <a:rPr lang="bg-BG" sz="2400" dirty="0">
                <a:solidFill>
                  <a:srgbClr val="000000"/>
                </a:solidFill>
              </a:rPr>
              <a:t>Нуждаят се от </a:t>
            </a:r>
            <a:r>
              <a:rPr lang="bg-BG" sz="2400" b="1" dirty="0">
                <a:solidFill>
                  <a:srgbClr val="000000"/>
                </a:solidFill>
              </a:rPr>
              <a:t>малко или са без употреба на облекчаващ</a:t>
            </a:r>
            <a:r>
              <a:rPr lang="bg-BG" sz="2400" dirty="0">
                <a:solidFill>
                  <a:srgbClr val="000000"/>
                </a:solidFill>
              </a:rPr>
              <a:t> медикамент</a:t>
            </a:r>
            <a:endParaRPr lang="en-AU" sz="2400" dirty="0">
              <a:solidFill>
                <a:srgbClr val="000000"/>
              </a:solidFill>
            </a:endParaRPr>
          </a:p>
          <a:p>
            <a:pPr marL="800100" lvl="1" indent="-342900">
              <a:buClr>
                <a:srgbClr val="002060"/>
              </a:buClr>
              <a:buFont typeface="Wingdings" panose="05000000000000000000" pitchFamily="2" charset="2"/>
              <a:buChar char="§"/>
            </a:pPr>
            <a:r>
              <a:rPr lang="bg-BG" sz="2400" dirty="0">
                <a:solidFill>
                  <a:srgbClr val="000000"/>
                </a:solidFill>
              </a:rPr>
              <a:t>Имат </a:t>
            </a:r>
            <a:r>
              <a:rPr lang="bg-BG" sz="2400" b="1" dirty="0">
                <a:solidFill>
                  <a:srgbClr val="000000"/>
                </a:solidFill>
              </a:rPr>
              <a:t>пълноценен живот</a:t>
            </a:r>
            <a:endParaRPr lang="en-AU" sz="2400" b="1" dirty="0">
              <a:solidFill>
                <a:srgbClr val="000000"/>
              </a:solidFill>
            </a:endParaRPr>
          </a:p>
          <a:p>
            <a:pPr marL="800100" lvl="1" indent="-342900">
              <a:buClr>
                <a:srgbClr val="002060"/>
              </a:buClr>
              <a:buFont typeface="Wingdings" panose="05000000000000000000" pitchFamily="2" charset="2"/>
              <a:buChar char="§"/>
            </a:pPr>
            <a:r>
              <a:rPr lang="bg-BG" sz="2400" dirty="0">
                <a:solidFill>
                  <a:srgbClr val="000000"/>
                </a:solidFill>
              </a:rPr>
              <a:t>Имат белодробна функция близка до нормата или в норма</a:t>
            </a:r>
            <a:endParaRPr lang="en-AU" sz="2400" dirty="0">
              <a:solidFill>
                <a:srgbClr val="000000"/>
              </a:solidFill>
            </a:endParaRPr>
          </a:p>
          <a:p>
            <a:pPr marL="800100" lvl="1" indent="-342900">
              <a:buClr>
                <a:srgbClr val="002060"/>
              </a:buClr>
              <a:buFont typeface="Wingdings" panose="05000000000000000000" pitchFamily="2" charset="2"/>
              <a:buChar char="§"/>
            </a:pPr>
            <a:r>
              <a:rPr lang="bg-BG" sz="2400" b="1" dirty="0">
                <a:solidFill>
                  <a:srgbClr val="000000"/>
                </a:solidFill>
              </a:rPr>
              <a:t>Нямат сериозни обостряния </a:t>
            </a:r>
            <a:r>
              <a:rPr lang="en-AU" sz="2400" dirty="0">
                <a:solidFill>
                  <a:srgbClr val="000000"/>
                </a:solidFill>
              </a:rPr>
              <a:t>(</a:t>
            </a:r>
            <a:r>
              <a:rPr lang="bg-BG" sz="2400" dirty="0">
                <a:solidFill>
                  <a:srgbClr val="000000"/>
                </a:solidFill>
              </a:rPr>
              <a:t>наречени още </a:t>
            </a:r>
            <a:r>
              <a:rPr lang="bg-BG" sz="2400" dirty="0" err="1">
                <a:solidFill>
                  <a:srgbClr val="000000"/>
                </a:solidFill>
              </a:rPr>
              <a:t>екзацербации</a:t>
            </a:r>
            <a:r>
              <a:rPr lang="bg-BG" sz="2400" dirty="0">
                <a:solidFill>
                  <a:srgbClr val="000000"/>
                </a:solidFill>
              </a:rPr>
              <a:t> или остри пристъпи</a:t>
            </a:r>
            <a:r>
              <a:rPr lang="en-AU" sz="2400" dirty="0">
                <a:solidFill>
                  <a:srgbClr val="000000"/>
                </a:solidFill>
              </a:rPr>
              <a:t>)</a:t>
            </a:r>
            <a:endParaRPr lang="bg-BG" sz="2400" dirty="0">
              <a:solidFill>
                <a:srgbClr val="000000"/>
              </a:solidFill>
            </a:endParaRPr>
          </a:p>
          <a:p>
            <a:pPr marL="800100" lvl="1" indent="-342900">
              <a:buClr>
                <a:srgbClr val="002060"/>
              </a:buClr>
              <a:buFont typeface="Wingdings" panose="05000000000000000000" pitchFamily="2" charset="2"/>
              <a:buChar char="§"/>
            </a:pPr>
            <a:endParaRPr lang="en-AU" dirty="0"/>
          </a:p>
        </p:txBody>
      </p:sp>
      <p:sp>
        <p:nvSpPr>
          <p:cNvPr id="4" name="Rectangle 3">
            <a:extLst>
              <a:ext uri="{FF2B5EF4-FFF2-40B4-BE49-F238E27FC236}">
                <a16:creationId xmlns:a16="http://schemas.microsoft.com/office/drawing/2014/main" id="{A9371A71-F864-42A2-8DE0-9430D984BDCF}"/>
              </a:ext>
            </a:extLst>
          </p:cNvPr>
          <p:cNvSpPr/>
          <p:nvPr/>
        </p:nvSpPr>
        <p:spPr>
          <a:xfrm>
            <a:off x="161565" y="6599794"/>
            <a:ext cx="3178434" cy="246221"/>
          </a:xfrm>
          <a:prstGeom prst="rect">
            <a:avLst/>
          </a:prstGeom>
        </p:spPr>
        <p:txBody>
          <a:bodyPr wrap="none">
            <a:spAutoFit/>
          </a:bodyPr>
          <a:lstStyle/>
          <a:p>
            <a:pPr marL="12700">
              <a:lnSpc>
                <a:spcPct val="100000"/>
              </a:lnSpc>
              <a:spcBef>
                <a:spcPts val="130"/>
              </a:spcBef>
              <a:tabLst>
                <a:tab pos="503555" algn="l"/>
              </a:tabLst>
            </a:pPr>
            <a:r>
              <a:rPr lang="ru-RU" sz="1000" spc="5" dirty="0">
                <a:cs typeface="Arial"/>
              </a:rPr>
              <a:t>https://ginasthma.org/ </a:t>
            </a:r>
            <a:r>
              <a:rPr lang="ru-RU" sz="1000" spc="5" dirty="0" err="1">
                <a:cs typeface="Arial"/>
              </a:rPr>
              <a:t>последен</a:t>
            </a:r>
            <a:r>
              <a:rPr lang="ru-RU" sz="1000" spc="5" dirty="0">
                <a:cs typeface="Arial"/>
              </a:rPr>
              <a:t> </a:t>
            </a:r>
            <a:r>
              <a:rPr lang="ru-RU" sz="1000" spc="5" dirty="0" err="1">
                <a:cs typeface="Arial"/>
              </a:rPr>
              <a:t>достъп</a:t>
            </a:r>
            <a:r>
              <a:rPr lang="ru-RU" sz="1000" spc="5" dirty="0">
                <a:cs typeface="Arial"/>
              </a:rPr>
              <a:t> 29.10.2018</a:t>
            </a:r>
          </a:p>
        </p:txBody>
      </p:sp>
      <p:pic>
        <p:nvPicPr>
          <p:cNvPr id="5" name="Picture 4">
            <a:extLst>
              <a:ext uri="{FF2B5EF4-FFF2-40B4-BE49-F238E27FC236}">
                <a16:creationId xmlns:a16="http://schemas.microsoft.com/office/drawing/2014/main" id="{DEB01F36-93C7-45C6-9B5D-A1FAD3F0B652}"/>
              </a:ext>
            </a:extLst>
          </p:cNvPr>
          <p:cNvPicPr>
            <a:picLocks noChangeAspect="1"/>
          </p:cNvPicPr>
          <p:nvPr/>
        </p:nvPicPr>
        <p:blipFill>
          <a:blip r:embed="rId2"/>
          <a:stretch>
            <a:fillRect/>
          </a:stretch>
        </p:blipFill>
        <p:spPr>
          <a:xfrm>
            <a:off x="11181037" y="0"/>
            <a:ext cx="1010963" cy="689118"/>
          </a:xfrm>
          <a:prstGeom prst="rect">
            <a:avLst/>
          </a:prstGeom>
        </p:spPr>
      </p:pic>
    </p:spTree>
    <p:extLst>
      <p:ext uri="{BB962C8B-B14F-4D97-AF65-F5344CB8AC3E}">
        <p14:creationId xmlns:p14="http://schemas.microsoft.com/office/powerpoint/2010/main" val="101561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03601" y="3566836"/>
            <a:ext cx="8547100" cy="369021"/>
            <a:chOff x="1608" y="2250"/>
            <a:chExt cx="4038" cy="259"/>
          </a:xfrm>
        </p:grpSpPr>
        <p:sp>
          <p:nvSpPr>
            <p:cNvPr id="108586" name="Rectangle 3"/>
            <p:cNvSpPr>
              <a:spLocks noChangeArrowheads="1"/>
            </p:cNvSpPr>
            <p:nvPr/>
          </p:nvSpPr>
          <p:spPr bwMode="auto">
            <a:xfrm>
              <a:off x="1608" y="2250"/>
              <a:ext cx="1384" cy="259"/>
            </a:xfrm>
            <a:prstGeom prst="rect">
              <a:avLst/>
            </a:prstGeom>
            <a:gradFill rotWithShape="1">
              <a:gsLst>
                <a:gs pos="0">
                  <a:srgbClr val="008E00"/>
                </a:gs>
                <a:gs pos="100000">
                  <a:srgbClr val="34FD2F"/>
                </a:gs>
              </a:gsLst>
              <a:lin ang="0" scaled="1"/>
            </a:gradFill>
            <a:ln w="9525" algn="ctr">
              <a:noFill/>
              <a:miter lim="800000"/>
              <a:headEnd/>
              <a:tailEnd/>
            </a:ln>
          </p:spPr>
          <p:txBody>
            <a:bodyPr anchor="ctr">
              <a:spAutoFit/>
            </a:bodyPr>
            <a:lstStyle/>
            <a:p>
              <a:endParaRPr lang="bg-BG"/>
            </a:p>
          </p:txBody>
        </p:sp>
        <p:sp>
          <p:nvSpPr>
            <p:cNvPr id="108587" name="Rectangle 4"/>
            <p:cNvSpPr>
              <a:spLocks noChangeArrowheads="1"/>
            </p:cNvSpPr>
            <p:nvPr/>
          </p:nvSpPr>
          <p:spPr bwMode="auto">
            <a:xfrm>
              <a:off x="2992" y="2250"/>
              <a:ext cx="800" cy="259"/>
            </a:xfrm>
            <a:prstGeom prst="rect">
              <a:avLst/>
            </a:prstGeom>
            <a:gradFill rotWithShape="1">
              <a:gsLst>
                <a:gs pos="0">
                  <a:srgbClr val="34FD2F"/>
                </a:gs>
                <a:gs pos="100000">
                  <a:srgbClr val="FFFF66"/>
                </a:gs>
              </a:gsLst>
              <a:lin ang="0" scaled="1"/>
            </a:gradFill>
            <a:ln w="9525" algn="ctr">
              <a:noFill/>
              <a:miter lim="800000"/>
              <a:headEnd/>
              <a:tailEnd/>
            </a:ln>
          </p:spPr>
          <p:txBody>
            <a:bodyPr anchor="ctr">
              <a:spAutoFit/>
            </a:bodyPr>
            <a:lstStyle/>
            <a:p>
              <a:endParaRPr lang="bg-BG"/>
            </a:p>
          </p:txBody>
        </p:sp>
        <p:sp>
          <p:nvSpPr>
            <p:cNvPr id="108588" name="Rectangle 5"/>
            <p:cNvSpPr>
              <a:spLocks noChangeArrowheads="1"/>
            </p:cNvSpPr>
            <p:nvPr/>
          </p:nvSpPr>
          <p:spPr bwMode="auto">
            <a:xfrm>
              <a:off x="3792" y="2250"/>
              <a:ext cx="816" cy="259"/>
            </a:xfrm>
            <a:prstGeom prst="rect">
              <a:avLst/>
            </a:prstGeom>
            <a:gradFill rotWithShape="1">
              <a:gsLst>
                <a:gs pos="0">
                  <a:srgbClr val="FFFF66"/>
                </a:gs>
                <a:gs pos="100000">
                  <a:srgbClr val="FFCC00"/>
                </a:gs>
              </a:gsLst>
              <a:lin ang="0" scaled="1"/>
            </a:gradFill>
            <a:ln w="9525" algn="ctr">
              <a:noFill/>
              <a:miter lim="800000"/>
              <a:headEnd/>
              <a:tailEnd/>
            </a:ln>
          </p:spPr>
          <p:txBody>
            <a:bodyPr anchor="ctr">
              <a:spAutoFit/>
            </a:bodyPr>
            <a:lstStyle/>
            <a:p>
              <a:endParaRPr lang="bg-BG"/>
            </a:p>
          </p:txBody>
        </p:sp>
        <p:sp>
          <p:nvSpPr>
            <p:cNvPr id="108589" name="Rectangle 6"/>
            <p:cNvSpPr>
              <a:spLocks noChangeArrowheads="1"/>
            </p:cNvSpPr>
            <p:nvPr/>
          </p:nvSpPr>
          <p:spPr bwMode="auto">
            <a:xfrm>
              <a:off x="4600" y="2250"/>
              <a:ext cx="1046" cy="259"/>
            </a:xfrm>
            <a:prstGeom prst="rect">
              <a:avLst/>
            </a:prstGeom>
            <a:gradFill rotWithShape="1">
              <a:gsLst>
                <a:gs pos="0">
                  <a:srgbClr val="FFCC00"/>
                </a:gs>
                <a:gs pos="100000">
                  <a:schemeClr val="accent1"/>
                </a:gs>
              </a:gsLst>
              <a:lin ang="0" scaled="1"/>
            </a:gradFill>
            <a:ln w="9525" algn="ctr">
              <a:noFill/>
              <a:miter lim="800000"/>
              <a:headEnd/>
              <a:tailEnd/>
            </a:ln>
          </p:spPr>
          <p:txBody>
            <a:bodyPr anchor="ctr">
              <a:spAutoFit/>
            </a:bodyPr>
            <a:lstStyle/>
            <a:p>
              <a:endParaRPr lang="bg-BG"/>
            </a:p>
          </p:txBody>
        </p:sp>
      </p:grpSp>
      <p:sp>
        <p:nvSpPr>
          <p:cNvPr id="108547" name="Rectangle 7"/>
          <p:cNvSpPr>
            <a:spLocks noGrp="1" noChangeArrowheads="1"/>
          </p:cNvSpPr>
          <p:nvPr>
            <p:ph type="title"/>
          </p:nvPr>
        </p:nvSpPr>
        <p:spPr>
          <a:xfrm>
            <a:off x="1733650" y="-219899"/>
            <a:ext cx="9459383" cy="1143000"/>
          </a:xfrm>
        </p:spPr>
        <p:txBody>
          <a:bodyPr/>
          <a:lstStyle/>
          <a:p>
            <a:pPr eaLnBrk="1" hangingPunct="1"/>
            <a:r>
              <a:rPr lang="bg-BG" b="1" dirty="0">
                <a:solidFill>
                  <a:srgbClr val="000000"/>
                </a:solidFill>
              </a:rPr>
              <a:t>Нива на астма контрол</a:t>
            </a:r>
            <a:endParaRPr lang="da-DK" dirty="0">
              <a:solidFill>
                <a:srgbClr val="000000"/>
              </a:solidFill>
            </a:endParaRPr>
          </a:p>
        </p:txBody>
      </p:sp>
      <p:graphicFrame>
        <p:nvGraphicFramePr>
          <p:cNvPr id="274524" name="Group 92"/>
          <p:cNvGraphicFramePr>
            <a:graphicFrameLocks noGrp="1"/>
          </p:cNvGraphicFramePr>
          <p:nvPr>
            <p:ph idx="4294967295"/>
            <p:extLst>
              <p:ext uri="{D42A27DB-BD31-4B8C-83A1-F6EECF244321}">
                <p14:modId xmlns:p14="http://schemas.microsoft.com/office/powerpoint/2010/main" val="3282091896"/>
              </p:ext>
            </p:extLst>
          </p:nvPr>
        </p:nvGraphicFramePr>
        <p:xfrm>
          <a:off x="237068" y="1400175"/>
          <a:ext cx="11713633" cy="4958339"/>
        </p:xfrm>
        <a:graphic>
          <a:graphicData uri="http://schemas.openxmlformats.org/drawingml/2006/table">
            <a:tbl>
              <a:tblPr/>
              <a:tblGrid>
                <a:gridCol w="3168651">
                  <a:extLst>
                    <a:ext uri="{9D8B030D-6E8A-4147-A177-3AD203B41FA5}">
                      <a16:colId xmlns:a16="http://schemas.microsoft.com/office/drawing/2014/main" val="20000"/>
                    </a:ext>
                  </a:extLst>
                </a:gridCol>
                <a:gridCol w="2940049">
                  <a:extLst>
                    <a:ext uri="{9D8B030D-6E8A-4147-A177-3AD203B41FA5}">
                      <a16:colId xmlns:a16="http://schemas.microsoft.com/office/drawing/2014/main" val="20001"/>
                    </a:ext>
                  </a:extLst>
                </a:gridCol>
                <a:gridCol w="3376084">
                  <a:extLst>
                    <a:ext uri="{9D8B030D-6E8A-4147-A177-3AD203B41FA5}">
                      <a16:colId xmlns:a16="http://schemas.microsoft.com/office/drawing/2014/main" val="20002"/>
                    </a:ext>
                  </a:extLst>
                </a:gridCol>
                <a:gridCol w="2228849">
                  <a:extLst>
                    <a:ext uri="{9D8B030D-6E8A-4147-A177-3AD203B41FA5}">
                      <a16:colId xmlns:a16="http://schemas.microsoft.com/office/drawing/2014/main" val="20003"/>
                    </a:ext>
                  </a:extLst>
                </a:gridCol>
              </a:tblGrid>
              <a:tr h="827088">
                <a:tc>
                  <a:txBody>
                    <a:bodyPr/>
                    <a:lstStyle/>
                    <a:p>
                      <a:pPr marL="0" marR="0" lvl="0" indent="0" algn="l" defTabSz="2244725" rtl="0" eaLnBrk="1" fontAlgn="base" latinLnBrk="0" hangingPunct="1">
                        <a:lnSpc>
                          <a:spcPct val="100000"/>
                        </a:lnSpc>
                        <a:spcBef>
                          <a:spcPct val="20000"/>
                        </a:spcBef>
                        <a:spcAft>
                          <a:spcPct val="0"/>
                        </a:spcAft>
                        <a:buClrTx/>
                        <a:buSzTx/>
                        <a:buFontTx/>
                        <a:buNone/>
                        <a:tabLst/>
                      </a:pPr>
                      <a:r>
                        <a:rPr kumimoji="0" lang="bg-BG" sz="1800" b="1" i="1" u="none" strike="noStrike" cap="none" normalizeH="0" baseline="0" dirty="0">
                          <a:ln>
                            <a:noFill/>
                          </a:ln>
                          <a:solidFill>
                            <a:schemeClr val="tx1"/>
                          </a:solidFill>
                          <a:effectLst/>
                          <a:latin typeface="Arial" pitchFamily="34" charset="0"/>
                          <a:cs typeface="Times New Roman" pitchFamily="18" charset="0"/>
                        </a:rPr>
                        <a:t>Характерискита</a:t>
                      </a:r>
                      <a:endParaRPr kumimoji="0" lang="en-US" sz="1800" b="1" i="1"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Контролирана</a:t>
                      </a:r>
                      <a:endPar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endParaRPr>
                    </a:p>
                    <a:p>
                      <a:pPr marL="0" marR="0" lvl="0" indent="0" algn="l" defTabSz="2244725"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a:t>
                      </a:r>
                      <a:r>
                        <a:rPr kumimoji="0" lang="bg-BG" sz="1500" b="1" i="0" u="none" strike="noStrike" cap="none" normalizeH="0" baseline="0" dirty="0">
                          <a:ln>
                            <a:noFill/>
                          </a:ln>
                          <a:solidFill>
                            <a:srgbClr val="000000"/>
                          </a:solidFill>
                          <a:effectLst/>
                          <a:latin typeface="Arial" pitchFamily="34" charset="0"/>
                          <a:cs typeface="Times New Roman" pitchFamily="18" charset="0"/>
                        </a:rPr>
                        <a:t>всички посочени</a:t>
                      </a:r>
                      <a:r>
                        <a:rPr kumimoji="0" lang="en-US" sz="1500" b="1" i="0" u="none" strike="noStrike" cap="none" normalizeH="0" baseline="0" dirty="0">
                          <a:ln>
                            <a:noFill/>
                          </a:ln>
                          <a:solidFill>
                            <a:srgbClr val="000000"/>
                          </a:solidFill>
                          <a:effectLst/>
                          <a:latin typeface="Arial" pitchFamily="34" charset="0"/>
                          <a:ea typeface="MS Mincho" pitchFamily="49" charset="-128"/>
                        </a:rPr>
                        <a:t>)</a:t>
                      </a: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Частично контролирана</a:t>
                      </a:r>
                      <a:b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br>
                      <a:r>
                        <a:rPr kumimoji="0" lang="en-US" sz="15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a:t>
                      </a:r>
                      <a:r>
                        <a:rPr kumimoji="0" lang="bg-BG" sz="15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едно от посочените</a:t>
                      </a:r>
                      <a:r>
                        <a:rPr kumimoji="0" lang="en-US" sz="15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a:t>
                      </a: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Неконтролирана</a:t>
                      </a: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a:t>
                      </a: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8338">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chemeClr val="tx1"/>
                          </a:solidFill>
                          <a:effectLst/>
                          <a:latin typeface="Arial" pitchFamily="34" charset="0"/>
                          <a:cs typeface="Times New Roman" pitchFamily="18" charset="0"/>
                        </a:rPr>
                        <a:t>Дневни симптоми</a:t>
                      </a:r>
                      <a:endParaRPr kumimoji="0" lang="en-US" sz="1800" b="1" i="0" u="none" strike="noStrike" cap="none" normalizeH="0" baseline="0">
                        <a:ln>
                          <a:noFill/>
                        </a:ln>
                        <a:solidFill>
                          <a:schemeClr val="tx1"/>
                        </a:solidFill>
                        <a:effectLst/>
                        <a:latin typeface="Arial" pitchFamily="34" charset="0"/>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Не</a:t>
                      </a: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a:t>
                      </a:r>
                      <a:endParaRPr kumimoji="0" lang="bg-BG"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endParaRPr>
                    </a:p>
                    <a:p>
                      <a:pPr marL="0" marR="0" lvl="0" indent="0" algn="l" defTabSz="2244725"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(2 </a:t>
                      </a:r>
                      <a:r>
                        <a:rPr kumimoji="0" lang="bg-BG" sz="1800" b="1" i="0" u="none" strike="noStrike" cap="none" normalizeH="0" baseline="0" dirty="0">
                          <a:ln>
                            <a:noFill/>
                          </a:ln>
                          <a:solidFill>
                            <a:srgbClr val="000000"/>
                          </a:solidFill>
                          <a:effectLst/>
                          <a:latin typeface="Arial" pitchFamily="34" charset="0"/>
                          <a:cs typeface="Times New Roman" pitchFamily="18" charset="0"/>
                        </a:rPr>
                        <a:t>или по-малко</a:t>
                      </a:r>
                      <a:r>
                        <a:rPr kumimoji="0" lang="en-US" sz="1800" b="1" i="0" u="none" strike="noStrike" cap="none" normalizeH="0" baseline="0" dirty="0">
                          <a:ln>
                            <a:noFill/>
                          </a:ln>
                          <a:solidFill>
                            <a:srgbClr val="000000"/>
                          </a:solidFill>
                          <a:effectLst/>
                          <a:latin typeface="Arial" pitchFamily="34" charset="0"/>
                          <a:ea typeface="MS Mincho" pitchFamily="49" charset="-128"/>
                        </a:rPr>
                        <a:t> /</a:t>
                      </a:r>
                      <a:r>
                        <a:rPr kumimoji="0" lang="bg-BG" sz="1800" b="1" i="0" u="none" strike="noStrike" cap="none" normalizeH="0" baseline="0" dirty="0" err="1">
                          <a:ln>
                            <a:noFill/>
                          </a:ln>
                          <a:solidFill>
                            <a:srgbClr val="000000"/>
                          </a:solidFill>
                          <a:effectLst/>
                          <a:latin typeface="Arial" pitchFamily="34" charset="0"/>
                          <a:cs typeface="Times New Roman" pitchFamily="18" charset="0"/>
                        </a:rPr>
                        <a:t>седм</a:t>
                      </a:r>
                      <a:r>
                        <a:rPr kumimoji="0" lang="bg-BG" sz="1800" b="1" i="0" u="none" strike="noStrike" cap="none" normalizeH="0" baseline="0" dirty="0">
                          <a:ln>
                            <a:noFill/>
                          </a:ln>
                          <a:solidFill>
                            <a:srgbClr val="000000"/>
                          </a:solidFill>
                          <a:effectLst/>
                          <a:latin typeface="Arial" pitchFamily="34" charset="0"/>
                          <a:cs typeface="Times New Roman" pitchFamily="18" charset="0"/>
                        </a:rPr>
                        <a:t>.</a:t>
                      </a:r>
                      <a:r>
                        <a:rPr kumimoji="0" lang="en-US" sz="1800" b="1" i="0" u="none" strike="noStrike" cap="none" normalizeH="0" baseline="0" dirty="0">
                          <a:ln>
                            <a:noFill/>
                          </a:ln>
                          <a:solidFill>
                            <a:srgbClr val="000000"/>
                          </a:solidFill>
                          <a:effectLst/>
                          <a:latin typeface="Arial" pitchFamily="34" charset="0"/>
                          <a:ea typeface="MS Mincho" pitchFamily="49" charset="-128"/>
                        </a:rPr>
                        <a:t>)</a:t>
                      </a: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Повече от 2 пъти</a:t>
                      </a: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a:t>
                      </a:r>
                      <a:b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b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 </a:t>
                      </a:r>
                      <a:r>
                        <a:rPr kumimoji="0" lang="bg-BG" sz="1800" b="1" i="0" u="none" strike="noStrike" cap="none" normalizeH="0" baseline="0" dirty="0" err="1">
                          <a:ln>
                            <a:noFill/>
                          </a:ln>
                          <a:solidFill>
                            <a:srgbClr val="000000"/>
                          </a:solidFill>
                          <a:effectLst/>
                          <a:latin typeface="Arial" pitchFamily="34" charset="0"/>
                          <a:cs typeface="Times New Roman" pitchFamily="18" charset="0"/>
                        </a:rPr>
                        <a:t>седм</a:t>
                      </a:r>
                      <a:r>
                        <a:rPr kumimoji="0" lang="bg-BG" sz="1800" b="1" i="0" u="none" strike="noStrike" cap="none" normalizeH="0" baseline="0" dirty="0">
                          <a:ln>
                            <a:noFill/>
                          </a:ln>
                          <a:solidFill>
                            <a:srgbClr val="000000"/>
                          </a:solidFill>
                          <a:effectLst/>
                          <a:latin typeface="Arial" pitchFamily="34" charset="0"/>
                          <a:cs typeface="Times New Roman" pitchFamily="18" charset="0"/>
                        </a:rPr>
                        <a:t>.</a:t>
                      </a:r>
                      <a:endParaRPr kumimoji="0" lang="en-US" sz="1800" b="1" i="0" u="none" strike="noStrike" cap="none" normalizeH="0" baseline="0" dirty="0">
                        <a:ln>
                          <a:noFill/>
                        </a:ln>
                        <a:solidFill>
                          <a:srgbClr val="000000"/>
                        </a:solidFill>
                        <a:effectLst/>
                        <a:latin typeface="Arial" pitchFamily="34" charset="0"/>
                        <a:ea typeface="MS Mincho" pitchFamily="49" charset="-128"/>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2244725"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3</a:t>
                      </a:r>
                      <a:r>
                        <a:rPr kumimoji="0" lang="bg-BG"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или повече</a:t>
                      </a: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a:t>
                      </a:r>
                      <a:r>
                        <a:rPr kumimoji="0" lang="bg-BG"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признака на частично контролираната астма</a:t>
                      </a: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a:t>
                      </a:r>
                      <a:r>
                        <a:rPr kumimoji="0" lang="bg-BG"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присъстват всяка седмица</a:t>
                      </a:r>
                      <a:endPar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endParaRPr>
                    </a:p>
                    <a:p>
                      <a:pPr marL="0" marR="0" lvl="0" indent="0" algn="l" defTabSz="2244725"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075">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chemeClr val="tx1"/>
                          </a:solidFill>
                          <a:effectLst/>
                          <a:latin typeface="Arial" pitchFamily="34" charset="0"/>
                          <a:cs typeface="Times New Roman" pitchFamily="18" charset="0"/>
                        </a:rPr>
                        <a:t>Ограничения на физическите активности</a:t>
                      </a:r>
                      <a:endParaRPr kumimoji="0" lang="en-US" sz="1800" b="1"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rgbClr val="000000"/>
                          </a:solidFill>
                          <a:effectLst/>
                          <a:latin typeface="Arial" pitchFamily="34" charset="0"/>
                          <a:cs typeface="Times New Roman" pitchFamily="18" charset="0"/>
                        </a:rPr>
                        <a:t>Няма</a:t>
                      </a:r>
                      <a:endParaRPr kumimoji="0" lang="en-US" sz="1800" b="1" i="0" u="none" strike="noStrike" cap="none" normalizeH="0" baseline="0">
                        <a:ln>
                          <a:noFill/>
                        </a:ln>
                        <a:solidFill>
                          <a:srgbClr val="000000"/>
                        </a:solidFill>
                        <a:effectLst/>
                        <a:latin typeface="Arial" pitchFamily="34" charset="0"/>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rgbClr val="000000"/>
                          </a:solidFill>
                          <a:effectLst/>
                          <a:latin typeface="Arial" pitchFamily="34" charset="0"/>
                          <a:cs typeface="Times New Roman" pitchFamily="18" charset="0"/>
                        </a:rPr>
                        <a:t>Има</a:t>
                      </a:r>
                      <a:endParaRPr kumimoji="0" lang="en-US" sz="1800" b="1" i="0" u="none" strike="noStrike" cap="none" normalizeH="0" baseline="0">
                        <a:ln>
                          <a:noFill/>
                        </a:ln>
                        <a:solidFill>
                          <a:srgbClr val="000000"/>
                        </a:solidFill>
                        <a:effectLst/>
                        <a:latin typeface="Arial" pitchFamily="34" charset="0"/>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bg-BG"/>
                    </a:p>
                  </a:txBody>
                  <a:tcPr/>
                </a:tc>
                <a:extLst>
                  <a:ext uri="{0D108BD9-81ED-4DB2-BD59-A6C34878D82A}">
                    <a16:rowId xmlns:a16="http://schemas.microsoft.com/office/drawing/2014/main" val="10002"/>
                  </a:ext>
                </a:extLst>
              </a:tr>
              <a:tr h="608013">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chemeClr val="tx1"/>
                          </a:solidFill>
                          <a:effectLst/>
                          <a:latin typeface="Arial" pitchFamily="34" charset="0"/>
                          <a:cs typeface="Times New Roman" pitchFamily="18" charset="0"/>
                        </a:rPr>
                        <a:t>Нощни симптоми</a:t>
                      </a:r>
                      <a:r>
                        <a:rPr kumimoji="0" lang="en-US" sz="1800" b="1" i="0" u="none" strike="noStrike" cap="none" normalizeH="0" baseline="0">
                          <a:ln>
                            <a:noFill/>
                          </a:ln>
                          <a:solidFill>
                            <a:schemeClr val="tx1"/>
                          </a:solidFill>
                          <a:effectLst/>
                          <a:latin typeface="Arial" pitchFamily="34" charset="0"/>
                          <a:ea typeface="MS Mincho" pitchFamily="49" charset="-128"/>
                          <a:cs typeface="Times New Roman" pitchFamily="18" charset="0"/>
                        </a:rPr>
                        <a:t> / </a:t>
                      </a:r>
                      <a:r>
                        <a:rPr kumimoji="0" lang="bg-BG" sz="1800" b="1" i="0" u="none" strike="noStrike" cap="none" normalizeH="0" baseline="0">
                          <a:ln>
                            <a:noFill/>
                          </a:ln>
                          <a:solidFill>
                            <a:schemeClr val="tx1"/>
                          </a:solidFill>
                          <a:effectLst/>
                          <a:latin typeface="Arial" pitchFamily="34" charset="0"/>
                          <a:cs typeface="Times New Roman" pitchFamily="18" charset="0"/>
                        </a:rPr>
                        <a:t>събуждания</a:t>
                      </a:r>
                      <a:endParaRPr kumimoji="0" lang="en-US" sz="1800" b="1" i="0" u="none" strike="noStrike" cap="none" normalizeH="0" baseline="0">
                        <a:ln>
                          <a:noFill/>
                        </a:ln>
                        <a:solidFill>
                          <a:schemeClr val="tx1"/>
                        </a:solidFill>
                        <a:effectLst/>
                        <a:latin typeface="Arial" pitchFamily="34" charset="0"/>
                        <a:ea typeface="MS Mincho" pitchFamily="49" charset="-128"/>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Няма</a:t>
                      </a:r>
                      <a:endPar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Има</a:t>
                      </a:r>
                      <a:endParaRPr kumimoji="0" lang="en-US" sz="1800" b="1" i="0" u="none" strike="noStrike" cap="none" normalizeH="0" baseline="0" dirty="0">
                        <a:ln>
                          <a:noFill/>
                        </a:ln>
                        <a:solidFill>
                          <a:srgbClr val="000000"/>
                        </a:solidFill>
                        <a:effectLst/>
                        <a:latin typeface="Arial" pitchFamily="34" charset="0"/>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bg-BG"/>
                    </a:p>
                  </a:txBody>
                  <a:tcPr/>
                </a:tc>
                <a:extLst>
                  <a:ext uri="{0D108BD9-81ED-4DB2-BD59-A6C34878D82A}">
                    <a16:rowId xmlns:a16="http://schemas.microsoft.com/office/drawing/2014/main" val="10003"/>
                  </a:ext>
                </a:extLst>
              </a:tr>
              <a:tr h="603250">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chemeClr val="tx1"/>
                          </a:solidFill>
                          <a:effectLst/>
                          <a:latin typeface="Arial" pitchFamily="34" charset="0"/>
                          <a:cs typeface="Times New Roman" pitchFamily="18" charset="0"/>
                        </a:rPr>
                        <a:t>Нужда от облекчаващ</a:t>
                      </a:r>
                    </a:p>
                    <a:p>
                      <a:pPr marL="0" marR="0" lvl="0" indent="0" algn="ctr" defTabSz="2244725"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  </a:t>
                      </a:r>
                      <a:r>
                        <a:rPr kumimoji="0" lang="bg-BG" sz="1800" b="1" i="0" u="none" strike="noStrike" cap="none" normalizeH="0" baseline="0" dirty="0">
                          <a:ln>
                            <a:noFill/>
                          </a:ln>
                          <a:solidFill>
                            <a:schemeClr val="tx1"/>
                          </a:solidFill>
                          <a:effectLst/>
                          <a:latin typeface="Arial" pitchFamily="34" charset="0"/>
                          <a:cs typeface="Times New Roman" pitchFamily="18" charset="0"/>
                        </a:rPr>
                        <a:t>м-т</a:t>
                      </a:r>
                      <a:endParaRPr kumimoji="0" lang="en-US" sz="1800" b="1" i="0" u="none" strike="noStrike" cap="none" normalizeH="0" baseline="0" dirty="0">
                        <a:ln>
                          <a:noFill/>
                        </a:ln>
                        <a:solidFill>
                          <a:schemeClr val="tx1"/>
                        </a:solidFill>
                        <a:effectLst/>
                        <a:latin typeface="Arial" pitchFamily="34" charset="0"/>
                        <a:ea typeface="MS Mincho" pitchFamily="49" charset="-128"/>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Не </a:t>
                      </a:r>
                    </a:p>
                    <a:p>
                      <a:pPr marL="0" marR="0" lvl="0" indent="0" algn="l"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(2 или по-малко /</a:t>
                      </a:r>
                      <a:r>
                        <a:rPr kumimoji="0" lang="bg-BG" sz="1800" b="1" i="0" u="none" strike="noStrike" cap="none" normalizeH="0" baseline="0" dirty="0" err="1">
                          <a:ln>
                            <a:noFill/>
                          </a:ln>
                          <a:solidFill>
                            <a:srgbClr val="000000"/>
                          </a:solidFill>
                          <a:effectLst/>
                          <a:latin typeface="Arial" pitchFamily="34" charset="0"/>
                          <a:cs typeface="Times New Roman" pitchFamily="18" charset="0"/>
                        </a:rPr>
                        <a:t>седм</a:t>
                      </a:r>
                      <a:r>
                        <a:rPr kumimoji="0" lang="bg-BG" sz="1800" b="1" i="0" u="none" strike="noStrike" cap="none" normalizeH="0" baseline="0" dirty="0">
                          <a:ln>
                            <a:noFill/>
                          </a:ln>
                          <a:solidFill>
                            <a:srgbClr val="000000"/>
                          </a:solidFill>
                          <a:effectLst/>
                          <a:latin typeface="Arial" pitchFamily="34" charset="0"/>
                          <a:cs typeface="Times New Roman" pitchFamily="18" charset="0"/>
                        </a:rPr>
                        <a:t>.)</a:t>
                      </a:r>
                      <a:endParaRPr kumimoji="0" lang="en-US" sz="1800" b="1" i="0" u="none" strike="noStrike" cap="none" normalizeH="0" baseline="0" dirty="0">
                        <a:ln>
                          <a:noFill/>
                        </a:ln>
                        <a:solidFill>
                          <a:srgbClr val="000000"/>
                        </a:solidFill>
                        <a:effectLst/>
                        <a:latin typeface="Arial" pitchFamily="34" charset="0"/>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rgbClr val="000000"/>
                          </a:solidFill>
                          <a:effectLst/>
                          <a:latin typeface="Arial" pitchFamily="34" charset="0"/>
                          <a:cs typeface="Times New Roman" pitchFamily="18" charset="0"/>
                        </a:rPr>
                        <a:t>Повече от 2 пъти</a:t>
                      </a: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a:t>
                      </a:r>
                      <a:b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br>
                      <a:r>
                        <a:rPr kumimoji="0" lang="en-US" sz="1800" b="1" i="0" u="none" strike="noStrike" cap="none" normalizeH="0" baseline="0" dirty="0">
                          <a:ln>
                            <a:noFill/>
                          </a:ln>
                          <a:solidFill>
                            <a:srgbClr val="000000"/>
                          </a:solidFill>
                          <a:effectLst/>
                          <a:latin typeface="Arial" pitchFamily="34" charset="0"/>
                          <a:ea typeface="MS Mincho" pitchFamily="49" charset="-128"/>
                          <a:cs typeface="Times New Roman" pitchFamily="18" charset="0"/>
                        </a:rPr>
                        <a:t> / </a:t>
                      </a:r>
                      <a:r>
                        <a:rPr kumimoji="0" lang="bg-BG" sz="1800" b="1" i="0" u="none" strike="noStrike" cap="none" normalizeH="0" baseline="0" dirty="0" err="1">
                          <a:ln>
                            <a:noFill/>
                          </a:ln>
                          <a:solidFill>
                            <a:srgbClr val="000000"/>
                          </a:solidFill>
                          <a:effectLst/>
                          <a:latin typeface="Arial" pitchFamily="34" charset="0"/>
                          <a:cs typeface="Times New Roman" pitchFamily="18" charset="0"/>
                        </a:rPr>
                        <a:t>седм</a:t>
                      </a:r>
                      <a:r>
                        <a:rPr kumimoji="0" lang="bg-BG" sz="1800" b="1" i="0" u="none" strike="noStrike" cap="none" normalizeH="0" baseline="0" dirty="0">
                          <a:ln>
                            <a:noFill/>
                          </a:ln>
                          <a:solidFill>
                            <a:srgbClr val="000000"/>
                          </a:solidFill>
                          <a:effectLst/>
                          <a:latin typeface="Arial" pitchFamily="34" charset="0"/>
                          <a:cs typeface="Times New Roman" pitchFamily="18" charset="0"/>
                        </a:rPr>
                        <a:t>.</a:t>
                      </a:r>
                      <a:endParaRPr kumimoji="0" lang="en-US" sz="1800" b="1" i="0" u="none" strike="noStrike" cap="none" normalizeH="0" baseline="0" dirty="0">
                        <a:ln>
                          <a:noFill/>
                        </a:ln>
                        <a:solidFill>
                          <a:srgbClr val="000000"/>
                        </a:solidFill>
                        <a:effectLst/>
                        <a:latin typeface="Arial" pitchFamily="34" charset="0"/>
                        <a:ea typeface="MS Mincho" pitchFamily="49" charset="-128"/>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bg-BG"/>
                    </a:p>
                  </a:txBody>
                  <a:tcPr/>
                </a:tc>
                <a:extLst>
                  <a:ext uri="{0D108BD9-81ED-4DB2-BD59-A6C34878D82A}">
                    <a16:rowId xmlns:a16="http://schemas.microsoft.com/office/drawing/2014/main" val="10004"/>
                  </a:ext>
                </a:extLst>
              </a:tr>
              <a:tr h="827088">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chemeClr val="tx1"/>
                          </a:solidFill>
                          <a:effectLst/>
                          <a:latin typeface="Arial" pitchFamily="34" charset="0"/>
                          <a:cs typeface="Times New Roman" pitchFamily="18" charset="0"/>
                        </a:rPr>
                        <a:t>Белодробна функция</a:t>
                      </a:r>
                      <a:r>
                        <a:rPr kumimoji="0" lang="en-US" sz="18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 </a:t>
                      </a:r>
                      <a:br>
                        <a:rPr kumimoji="0" lang="en-US" sz="18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br>
                      <a:r>
                        <a:rPr kumimoji="0" lang="en-US" sz="18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(PEF </a:t>
                      </a:r>
                      <a:r>
                        <a:rPr kumimoji="0" lang="bg-BG" sz="1800" b="1" i="0" u="none" strike="noStrike" cap="none" normalizeH="0" baseline="0" dirty="0">
                          <a:ln>
                            <a:noFill/>
                          </a:ln>
                          <a:solidFill>
                            <a:schemeClr val="tx1"/>
                          </a:solidFill>
                          <a:effectLst/>
                          <a:latin typeface="Arial" pitchFamily="34" charset="0"/>
                          <a:cs typeface="Times New Roman" pitchFamily="18" charset="0"/>
                        </a:rPr>
                        <a:t>или</a:t>
                      </a:r>
                      <a:r>
                        <a:rPr kumimoji="0" lang="en-US" sz="1800" b="1" i="0" u="none" strike="noStrike" cap="none" normalizeH="0" baseline="0" dirty="0">
                          <a:ln>
                            <a:noFill/>
                          </a:ln>
                          <a:solidFill>
                            <a:schemeClr val="tx1"/>
                          </a:solidFill>
                          <a:effectLst/>
                          <a:latin typeface="Arial" pitchFamily="34" charset="0"/>
                          <a:ea typeface="MS Mincho" pitchFamily="49" charset="-128"/>
                        </a:rPr>
                        <a:t> FEV</a:t>
                      </a:r>
                      <a:r>
                        <a:rPr kumimoji="0" lang="en-US" sz="1800" b="1" i="0" u="none" strike="noStrike" cap="none" normalizeH="0" baseline="-25000" dirty="0">
                          <a:ln>
                            <a:noFill/>
                          </a:ln>
                          <a:solidFill>
                            <a:schemeClr val="tx1"/>
                          </a:solidFill>
                          <a:effectLst/>
                          <a:latin typeface="Arial" pitchFamily="34" charset="0"/>
                          <a:ea typeface="MS Mincho" pitchFamily="49" charset="-128"/>
                        </a:rPr>
                        <a:t>1</a:t>
                      </a:r>
                      <a:r>
                        <a:rPr kumimoji="0" lang="en-US" sz="1800" b="1" i="0" u="none" strike="noStrike" cap="none" normalizeH="0" baseline="0" dirty="0">
                          <a:ln>
                            <a:noFill/>
                          </a:ln>
                          <a:solidFill>
                            <a:schemeClr val="tx1"/>
                          </a:solidFill>
                          <a:effectLst/>
                          <a:latin typeface="Arial" pitchFamily="34" charset="0"/>
                          <a:ea typeface="MS Mincho" pitchFamily="49" charset="-128"/>
                        </a:rPr>
                        <a:t>)</a:t>
                      </a: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rgbClr val="000000"/>
                          </a:solidFill>
                          <a:effectLst/>
                          <a:latin typeface="Arial" pitchFamily="34" charset="0"/>
                          <a:cs typeface="Times New Roman" pitchFamily="18" charset="0"/>
                        </a:rPr>
                        <a:t>Нормална</a:t>
                      </a:r>
                      <a:endParaRPr kumimoji="0" lang="en-US" sz="1800" b="1" i="0" u="none" strike="noStrike" cap="none" normalizeH="0" baseline="0">
                        <a:ln>
                          <a:noFill/>
                        </a:ln>
                        <a:solidFill>
                          <a:srgbClr val="000000"/>
                        </a:solidFill>
                        <a:effectLst/>
                        <a:latin typeface="Arial" pitchFamily="34" charset="0"/>
                        <a:ea typeface="MS Mincho" pitchFamily="49" charset="-128"/>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itchFamily="34" charset="0"/>
                          <a:ea typeface="MS Mincho" pitchFamily="49" charset="-128"/>
                          <a:cs typeface="Times New Roman" pitchFamily="18" charset="0"/>
                        </a:rPr>
                        <a:t>&lt; 80% </a:t>
                      </a:r>
                      <a:r>
                        <a:rPr kumimoji="0" lang="bg-BG" sz="1800" b="1" i="0" u="none" strike="noStrike" cap="none" normalizeH="0" baseline="0">
                          <a:ln>
                            <a:noFill/>
                          </a:ln>
                          <a:solidFill>
                            <a:srgbClr val="000000"/>
                          </a:solidFill>
                          <a:effectLst/>
                          <a:latin typeface="Arial" pitchFamily="34" charset="0"/>
                          <a:ea typeface="MS Mincho" pitchFamily="49" charset="-128"/>
                          <a:cs typeface="Times New Roman" pitchFamily="18" charset="0"/>
                        </a:rPr>
                        <a:t>предв. </a:t>
                      </a:r>
                      <a:endParaRPr kumimoji="0" lang="en-US" sz="1800" b="1" i="0" u="none" strike="noStrike" cap="none" normalizeH="0" baseline="0">
                        <a:ln>
                          <a:noFill/>
                        </a:ln>
                        <a:solidFill>
                          <a:srgbClr val="000000"/>
                        </a:solidFill>
                        <a:effectLst/>
                        <a:latin typeface="Arial" pitchFamily="34" charset="0"/>
                        <a:ea typeface="MS Mincho" pitchFamily="49" charset="-128"/>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bg-BG"/>
                    </a:p>
                  </a:txBody>
                  <a:tcPr/>
                </a:tc>
                <a:extLst>
                  <a:ext uri="{0D108BD9-81ED-4DB2-BD59-A6C34878D82A}">
                    <a16:rowId xmlns:a16="http://schemas.microsoft.com/office/drawing/2014/main" val="10005"/>
                  </a:ext>
                </a:extLst>
              </a:tr>
              <a:tr h="625475">
                <a:tc>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chemeClr val="tx1"/>
                          </a:solidFill>
                          <a:effectLst/>
                          <a:latin typeface="Arial" pitchFamily="34" charset="0"/>
                          <a:cs typeface="Times New Roman" pitchFamily="18" charset="0"/>
                        </a:rPr>
                        <a:t>Екзацербации</a:t>
                      </a:r>
                      <a:endParaRPr kumimoji="0" lang="en-US" sz="1800" b="1"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a:ln>
                            <a:noFill/>
                          </a:ln>
                          <a:solidFill>
                            <a:schemeClr val="tx1"/>
                          </a:solidFill>
                          <a:effectLst/>
                          <a:latin typeface="Arial" pitchFamily="34" charset="0"/>
                          <a:cs typeface="Times New Roman" pitchFamily="18" charset="0"/>
                        </a:rPr>
                        <a:t>Не</a:t>
                      </a:r>
                      <a:endParaRPr kumimoji="0" lang="en-US" sz="1800" b="1" i="0" u="none" strike="noStrike" cap="none" normalizeH="0" baseline="0">
                        <a:ln>
                          <a:noFill/>
                        </a:ln>
                        <a:solidFill>
                          <a:schemeClr val="tx1"/>
                        </a:solidFill>
                        <a:effectLst/>
                        <a:latin typeface="Arial" pitchFamily="34" charset="0"/>
                        <a:cs typeface="Times New Roman" pitchFamily="18" charset="0"/>
                      </a:endParaRPr>
                    </a:p>
                  </a:txBody>
                  <a:tcPr marL="120000" marR="12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2244725" rtl="0" eaLnBrk="1" fontAlgn="base" latinLnBrk="0" hangingPunct="1">
                        <a:lnSpc>
                          <a:spcPct val="100000"/>
                        </a:lnSpc>
                        <a:spcBef>
                          <a:spcPct val="20000"/>
                        </a:spcBef>
                        <a:spcAft>
                          <a:spcPct val="0"/>
                        </a:spcAft>
                        <a:buClrTx/>
                        <a:buSzTx/>
                        <a:buFontTx/>
                        <a:buNone/>
                        <a:tabLst/>
                      </a:pPr>
                      <a:r>
                        <a:rPr kumimoji="0" lang="bg-BG" sz="1800" b="1" i="0" u="none" strike="noStrike" cap="none" normalizeH="0" baseline="0" dirty="0">
                          <a:ln>
                            <a:noFill/>
                          </a:ln>
                          <a:solidFill>
                            <a:schemeClr val="tx1"/>
                          </a:solidFill>
                          <a:effectLst/>
                          <a:latin typeface="Arial" pitchFamily="34" charset="0"/>
                          <a:cs typeface="Times New Roman" pitchFamily="18" charset="0"/>
                        </a:rPr>
                        <a:t>        ≥1 </a:t>
                      </a:r>
                      <a:r>
                        <a:rPr kumimoji="0" lang="en-US" sz="18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a:t>
                      </a:r>
                      <a:r>
                        <a:rPr kumimoji="0" lang="bg-BG" sz="1800" b="1" i="0" u="none" strike="noStrike" cap="none" normalizeH="0" baseline="0" dirty="0">
                          <a:ln>
                            <a:noFill/>
                          </a:ln>
                          <a:solidFill>
                            <a:schemeClr val="tx1"/>
                          </a:solidFill>
                          <a:effectLst/>
                          <a:latin typeface="Arial" pitchFamily="34" charset="0"/>
                          <a:cs typeface="Times New Roman" pitchFamily="18" charset="0"/>
                        </a:rPr>
                        <a:t>годишно</a:t>
                      </a:r>
                      <a:r>
                        <a:rPr kumimoji="0" lang="en-US" sz="1800" b="1" i="0" u="none" strike="noStrike" cap="none" normalizeH="0" baseline="0" dirty="0">
                          <a:ln>
                            <a:noFill/>
                          </a:ln>
                          <a:solidFill>
                            <a:schemeClr val="tx1"/>
                          </a:solidFill>
                          <a:effectLst/>
                          <a:latin typeface="Arial" pitchFamily="34" charset="0"/>
                          <a:ea typeface="MS Mincho" pitchFamily="49" charset="-128"/>
                        </a:rPr>
                        <a:t>      </a:t>
                      </a:r>
                      <a:r>
                        <a:rPr kumimoji="0" lang="bg-BG" sz="1800" b="1" i="0" u="none" strike="noStrike" cap="none" normalizeH="0" baseline="0" dirty="0">
                          <a:ln>
                            <a:noFill/>
                          </a:ln>
                          <a:solidFill>
                            <a:schemeClr val="tx1"/>
                          </a:solidFill>
                          <a:effectLst/>
                          <a:latin typeface="Arial" pitchFamily="34" charset="0"/>
                          <a:ea typeface="MS Mincho" pitchFamily="49" charset="-128"/>
                        </a:rPr>
                        <a:t>                    </a:t>
                      </a:r>
                      <a:r>
                        <a:rPr kumimoji="0" lang="en-US" sz="1800" b="1" i="0" u="none" strike="noStrike" cap="none" normalizeH="0" baseline="0" dirty="0">
                          <a:ln>
                            <a:noFill/>
                          </a:ln>
                          <a:solidFill>
                            <a:schemeClr val="tx1"/>
                          </a:solidFill>
                          <a:effectLst/>
                          <a:latin typeface="Arial" pitchFamily="34" charset="0"/>
                          <a:ea typeface="MS Mincho" pitchFamily="49" charset="-128"/>
                        </a:rPr>
                        <a:t>1 </a:t>
                      </a:r>
                      <a:r>
                        <a:rPr kumimoji="0" lang="bg-BG" sz="1800" b="1" i="0" u="none" strike="noStrike" cap="none" normalizeH="0" baseline="0" dirty="0">
                          <a:ln>
                            <a:noFill/>
                          </a:ln>
                          <a:solidFill>
                            <a:schemeClr val="tx1"/>
                          </a:solidFill>
                          <a:effectLst/>
                          <a:latin typeface="Arial" pitchFamily="34" charset="0"/>
                          <a:cs typeface="Times New Roman" pitchFamily="18" charset="0"/>
                        </a:rPr>
                        <a:t>всяка </a:t>
                      </a:r>
                      <a:r>
                        <a:rPr kumimoji="0" lang="bg-BG" sz="1800" b="1" i="0" u="none" strike="noStrike" cap="none" normalizeH="0" baseline="0" dirty="0" err="1">
                          <a:ln>
                            <a:noFill/>
                          </a:ln>
                          <a:solidFill>
                            <a:schemeClr val="tx1"/>
                          </a:solidFill>
                          <a:effectLst/>
                          <a:latin typeface="Arial" pitchFamily="34" charset="0"/>
                          <a:cs typeface="Times New Roman" pitchFamily="18" charset="0"/>
                        </a:rPr>
                        <a:t>седм</a:t>
                      </a:r>
                      <a:r>
                        <a:rPr kumimoji="0" lang="bg-BG" sz="1800" b="1" i="0" u="none" strike="noStrike" cap="none" normalizeH="0" baseline="0" dirty="0">
                          <a:ln>
                            <a:noFill/>
                          </a:ln>
                          <a:solidFill>
                            <a:schemeClr val="tx1"/>
                          </a:solidFill>
                          <a:effectLst/>
                          <a:latin typeface="Arial" pitchFamily="34" charset="0"/>
                          <a:cs typeface="Times New Roman" pitchFamily="18" charset="0"/>
                        </a:rPr>
                        <a:t>.</a:t>
                      </a:r>
                      <a:endParaRPr kumimoji="0" lang="en-US" sz="1800" b="1" i="0" u="none" strike="noStrike" cap="none" normalizeH="0" baseline="0" dirty="0">
                        <a:ln>
                          <a:noFill/>
                        </a:ln>
                        <a:solidFill>
                          <a:schemeClr val="tx1"/>
                        </a:solidFill>
                        <a:effectLst/>
                        <a:latin typeface="Arial" pitchFamily="34" charset="0"/>
                        <a:ea typeface="MS Mincho" pitchFamily="49" charset="-128"/>
                      </a:endParaRPr>
                    </a:p>
                  </a:txBody>
                  <a:tcPr marL="120000" marR="12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extLst>
                  <a:ext uri="{0D108BD9-81ED-4DB2-BD59-A6C34878D82A}">
                    <a16:rowId xmlns:a16="http://schemas.microsoft.com/office/drawing/2014/main" val="10006"/>
                  </a:ext>
                </a:extLst>
              </a:tr>
            </a:tbl>
          </a:graphicData>
        </a:graphic>
      </p:graphicFrame>
      <p:pic>
        <p:nvPicPr>
          <p:cNvPr id="108585" name="Picture 46" descr="global"/>
          <p:cNvPicPr>
            <a:picLocks noChangeAspect="1" noChangeArrowheads="1"/>
          </p:cNvPicPr>
          <p:nvPr/>
        </p:nvPicPr>
        <p:blipFill>
          <a:blip r:embed="rId3"/>
          <a:srcRect/>
          <a:stretch>
            <a:fillRect/>
          </a:stretch>
        </p:blipFill>
        <p:spPr bwMode="auto">
          <a:xfrm>
            <a:off x="237068" y="351601"/>
            <a:ext cx="1253067" cy="968035"/>
          </a:xfrm>
          <a:prstGeom prst="rect">
            <a:avLst/>
          </a:prstGeom>
          <a:noFill/>
          <a:ln w="9525">
            <a:noFill/>
            <a:miter lim="800000"/>
            <a:headEnd/>
            <a:tailEnd/>
          </a:ln>
        </p:spPr>
      </p:pic>
      <p:pic>
        <p:nvPicPr>
          <p:cNvPr id="10" name="Picture 9">
            <a:extLst>
              <a:ext uri="{FF2B5EF4-FFF2-40B4-BE49-F238E27FC236}">
                <a16:creationId xmlns:a16="http://schemas.microsoft.com/office/drawing/2014/main" id="{2B80EBC0-FDB7-49DC-A303-85CAF89F1652}"/>
              </a:ext>
            </a:extLst>
          </p:cNvPr>
          <p:cNvPicPr>
            <a:picLocks noChangeAspect="1"/>
          </p:cNvPicPr>
          <p:nvPr/>
        </p:nvPicPr>
        <p:blipFill>
          <a:blip r:embed="rId4"/>
          <a:stretch>
            <a:fillRect/>
          </a:stretch>
        </p:blipFill>
        <p:spPr>
          <a:xfrm>
            <a:off x="11181037" y="0"/>
            <a:ext cx="1010963" cy="689118"/>
          </a:xfrm>
          <a:prstGeom prst="rect">
            <a:avLst/>
          </a:prstGeom>
        </p:spPr>
      </p:pic>
      <p:cxnSp>
        <p:nvCxnSpPr>
          <p:cNvPr id="4" name="Straight Connector 3">
            <a:extLst>
              <a:ext uri="{FF2B5EF4-FFF2-40B4-BE49-F238E27FC236}">
                <a16:creationId xmlns:a16="http://schemas.microsoft.com/office/drawing/2014/main" id="{8BF7AA29-B7EE-4093-B0EE-CB6B144B753D}"/>
              </a:ext>
            </a:extLst>
          </p:cNvPr>
          <p:cNvCxnSpPr>
            <a:cxnSpLocks/>
          </p:cNvCxnSpPr>
          <p:nvPr/>
        </p:nvCxnSpPr>
        <p:spPr>
          <a:xfrm>
            <a:off x="9719736" y="5667022"/>
            <a:ext cx="0" cy="691492"/>
          </a:xfrm>
          <a:prstGeom prst="line">
            <a:avLst/>
          </a:prstGeom>
          <a:ln>
            <a:solidFill>
              <a:srgbClr val="C1C1C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ymbicort Branded">
  <a:themeElements>
    <a:clrScheme name="Custom 4">
      <a:dk1>
        <a:srgbClr val="5C5C5C"/>
      </a:dk1>
      <a:lt1>
        <a:sysClr val="window" lastClr="FFFFFF"/>
      </a:lt1>
      <a:dk2>
        <a:srgbClr val="1F497D"/>
      </a:dk2>
      <a:lt2>
        <a:srgbClr val="EEECE1"/>
      </a:lt2>
      <a:accent1>
        <a:srgbClr val="E41F13"/>
      </a:accent1>
      <a:accent2>
        <a:srgbClr val="C0CD06"/>
      </a:accent2>
      <a:accent3>
        <a:srgbClr val="98C6EA"/>
      </a:accent3>
      <a:accent4>
        <a:srgbClr val="5C5C5C"/>
      </a:accent4>
      <a:accent5>
        <a:srgbClr val="999999"/>
      </a:accent5>
      <a:accent6>
        <a:srgbClr val="BEBEBE"/>
      </a:accent6>
      <a:hlink>
        <a:srgbClr val="E41F13"/>
      </a:hlink>
      <a:folHlink>
        <a:srgbClr val="0081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ymbicort Branded">
  <a:themeElements>
    <a:clrScheme name="Custom 4">
      <a:dk1>
        <a:srgbClr val="5C5C5C"/>
      </a:dk1>
      <a:lt1>
        <a:sysClr val="window" lastClr="FFFFFF"/>
      </a:lt1>
      <a:dk2>
        <a:srgbClr val="1F497D"/>
      </a:dk2>
      <a:lt2>
        <a:srgbClr val="EEECE1"/>
      </a:lt2>
      <a:accent1>
        <a:srgbClr val="E41F13"/>
      </a:accent1>
      <a:accent2>
        <a:srgbClr val="C0CD06"/>
      </a:accent2>
      <a:accent3>
        <a:srgbClr val="98C6EA"/>
      </a:accent3>
      <a:accent4>
        <a:srgbClr val="5C5C5C"/>
      </a:accent4>
      <a:accent5>
        <a:srgbClr val="999999"/>
      </a:accent5>
      <a:accent6>
        <a:srgbClr val="BEBEBE"/>
      </a:accent6>
      <a:hlink>
        <a:srgbClr val="E41F13"/>
      </a:hlink>
      <a:folHlink>
        <a:srgbClr val="0081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12037</TotalTime>
  <Words>2255</Words>
  <Application>Microsoft Office PowerPoint</Application>
  <PresentationFormat>Widescreen</PresentationFormat>
  <Paragraphs>208</Paragraphs>
  <Slides>24</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6" baseType="lpstr">
      <vt:lpstr>MS Mincho</vt:lpstr>
      <vt:lpstr>MS PGothic</vt:lpstr>
      <vt:lpstr>Arial</vt:lpstr>
      <vt:lpstr>Arial (Headings)</vt:lpstr>
      <vt:lpstr>Calibri</vt:lpstr>
      <vt:lpstr>Proxima Nova</vt:lpstr>
      <vt:lpstr>Times New Roman</vt:lpstr>
      <vt:lpstr>Wingdings</vt:lpstr>
      <vt:lpstr>Symbicort Branded</vt:lpstr>
      <vt:lpstr>1_Symbicort Branded</vt:lpstr>
      <vt:lpstr>AZ General Master Slide Options</vt:lpstr>
      <vt:lpstr>think-cell Slide</vt:lpstr>
      <vt:lpstr>    Иновативни подходи за подобряване контрола на астмата и намаляване риска от астматични пристъпи </vt:lpstr>
      <vt:lpstr>PowerPoint Presentation</vt:lpstr>
      <vt:lpstr>PowerPoint Presentation</vt:lpstr>
      <vt:lpstr>Бронхоконстрикция</vt:lpstr>
      <vt:lpstr>PowerPoint Presentation</vt:lpstr>
      <vt:lpstr>PowerPoint Presentation</vt:lpstr>
      <vt:lpstr>PowerPoint Presentation</vt:lpstr>
      <vt:lpstr>Какво знаем за астмата?</vt:lpstr>
      <vt:lpstr>Нива на астма контрол</vt:lpstr>
      <vt:lpstr>Общи нива и схващания за контрол на астмата</vt:lpstr>
      <vt:lpstr>PowerPoint Presentation</vt:lpstr>
      <vt:lpstr>PowerPoint Presentation</vt:lpstr>
      <vt:lpstr>Влошаването на симптомите на астмата се дължи на прогресиращо възпаление и бронхоконстрикция¹</vt:lpstr>
      <vt:lpstr>От алергия към астма:</vt:lpstr>
      <vt:lpstr>PowerPoint Presentation</vt:lpstr>
      <vt:lpstr>Резултати от Националния преглед на UK на смъртните случаи от астма</vt:lpstr>
      <vt:lpstr>Честата употреба на облекчаващ бронходилатиращ медикамент се свързва с повишен риск за смърт от астма¹ </vt:lpstr>
      <vt:lpstr>Апел за действие иницииран от експертите в GINA 2018</vt:lpstr>
      <vt:lpstr>Астмата НЕ е в контрол </vt:lpstr>
      <vt:lpstr>PowerPoint Presentation</vt:lpstr>
      <vt:lpstr>PowerPoint Presentation</vt:lpstr>
      <vt:lpstr>Политики/стратегии за подобряване контрола астмата</vt:lpstr>
      <vt:lpstr>Необходими програми за намаляване честота на астмата</vt:lpstr>
      <vt:lpstr>PowerPoint Presentation</vt:lpstr>
    </vt:vector>
  </TitlesOfParts>
  <Company>TBWA Paling Walters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Glyn Bampfield</dc:creator>
  <cp:lastModifiedBy>Lukanova, Petya</cp:lastModifiedBy>
  <cp:revision>1497</cp:revision>
  <cp:lastPrinted>2017-10-23T11:05:30Z</cp:lastPrinted>
  <dcterms:created xsi:type="dcterms:W3CDTF">2015-04-17T09:02:17Z</dcterms:created>
  <dcterms:modified xsi:type="dcterms:W3CDTF">2019-03-13T07:13:38Z</dcterms:modified>
</cp:coreProperties>
</file>